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8"/>
  </p:notesMasterIdLst>
  <p:sldIdLst>
    <p:sldId id="479" r:id="rId2"/>
    <p:sldId id="480" r:id="rId3"/>
    <p:sldId id="474" r:id="rId4"/>
    <p:sldId id="482" r:id="rId5"/>
    <p:sldId id="483" r:id="rId6"/>
    <p:sldId id="454" r:id="rId7"/>
    <p:sldId id="456" r:id="rId8"/>
    <p:sldId id="446" r:id="rId9"/>
    <p:sldId id="447" r:id="rId10"/>
    <p:sldId id="448" r:id="rId11"/>
    <p:sldId id="449" r:id="rId12"/>
    <p:sldId id="450" r:id="rId13"/>
    <p:sldId id="461" r:id="rId14"/>
    <p:sldId id="462" r:id="rId15"/>
    <p:sldId id="457" r:id="rId16"/>
    <p:sldId id="463" r:id="rId17"/>
    <p:sldId id="465" r:id="rId18"/>
    <p:sldId id="464" r:id="rId19"/>
    <p:sldId id="466" r:id="rId20"/>
    <p:sldId id="484" r:id="rId21"/>
    <p:sldId id="468" r:id="rId22"/>
    <p:sldId id="458" r:id="rId23"/>
    <p:sldId id="453" r:id="rId24"/>
    <p:sldId id="485" r:id="rId25"/>
    <p:sldId id="452" r:id="rId26"/>
    <p:sldId id="469" r:id="rId27"/>
    <p:sldId id="460" r:id="rId28"/>
    <p:sldId id="470" r:id="rId29"/>
    <p:sldId id="459" r:id="rId30"/>
    <p:sldId id="475" r:id="rId31"/>
    <p:sldId id="385" r:id="rId32"/>
    <p:sldId id="386" r:id="rId33"/>
    <p:sldId id="478" r:id="rId34"/>
    <p:sldId id="477" r:id="rId35"/>
    <p:sldId id="476" r:id="rId36"/>
    <p:sldId id="486"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ble, Erika" initials="CE" lastIdx="2" clrIdx="0">
    <p:extLst>
      <p:ext uri="{19B8F6BF-5375-455C-9EA6-DF929625EA0E}">
        <p15:presenceInfo xmlns:p15="http://schemas.microsoft.com/office/powerpoint/2012/main" userId="S-1-5-21-2425740569-2578367765-1306412021-134010" providerId="AD"/>
      </p:ext>
    </p:extLst>
  </p:cmAuthor>
  <p:cmAuthor id="2" name="Gloria Miele" initials="GM" lastIdx="2" clrIdx="2">
    <p:extLst>
      <p:ext uri="{19B8F6BF-5375-455C-9EA6-DF929625EA0E}">
        <p15:presenceInfo xmlns:p15="http://schemas.microsoft.com/office/powerpoint/2012/main" userId="Gloria Mie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AC1"/>
    <a:srgbClr val="FF9900"/>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91885" autoAdjust="0"/>
  </p:normalViewPr>
  <p:slideViewPr>
    <p:cSldViewPr snapToGrid="0">
      <p:cViewPr varScale="1">
        <p:scale>
          <a:sx n="71" d="100"/>
          <a:sy n="71" d="100"/>
        </p:scale>
        <p:origin x="786" y="54"/>
      </p:cViewPr>
      <p:guideLst/>
    </p:cSldViewPr>
  </p:slideViewPr>
  <p:notesTextViewPr>
    <p:cViewPr>
      <p:scale>
        <a:sx n="3" d="2"/>
        <a:sy n="3" d="2"/>
      </p:scale>
      <p:origin x="0" y="0"/>
    </p:cViewPr>
  </p:notesTextViewPr>
  <p:sorterViewPr>
    <p:cViewPr varScale="1">
      <p:scale>
        <a:sx n="1" d="1"/>
        <a:sy n="1" d="1"/>
      </p:scale>
      <p:origin x="0" y="-1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    </c:v>
                </c:pt>
              </c:strCache>
            </c:strRef>
          </c:tx>
          <c:dPt>
            <c:idx val="0"/>
            <c:bubble3D val="0"/>
            <c:spPr>
              <a:solidFill>
                <a:srgbClr val="92D050"/>
              </a:solidFill>
            </c:spPr>
            <c:extLst>
              <c:ext xmlns:c16="http://schemas.microsoft.com/office/drawing/2014/chart" uri="{C3380CC4-5D6E-409C-BE32-E72D297353CC}">
                <c16:uniqueId val="{00000000-F385-46A1-917D-2653EBBAB680}"/>
              </c:ext>
            </c:extLst>
          </c:dPt>
          <c:dPt>
            <c:idx val="2"/>
            <c:bubble3D val="0"/>
            <c:spPr>
              <a:solidFill>
                <a:srgbClr val="FF9900"/>
              </a:solidFill>
            </c:spPr>
            <c:extLst>
              <c:ext xmlns:c16="http://schemas.microsoft.com/office/drawing/2014/chart" uri="{C3380CC4-5D6E-409C-BE32-E72D297353CC}">
                <c16:uniqueId val="{00000002-F385-46A1-917D-2653EBBAB680}"/>
              </c:ext>
            </c:extLst>
          </c:dPt>
          <c:dLbls>
            <c:dLbl>
              <c:idx val="0"/>
              <c:layout>
                <c:manualLayout>
                  <c:x val="-0.14591732283464567"/>
                  <c:y val="-1.372768577371231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385-46A1-917D-2653EBBAB680}"/>
                </c:ext>
              </c:extLst>
            </c:dLbl>
            <c:dLbl>
              <c:idx val="1"/>
              <c:layout>
                <c:manualLayout>
                  <c:x val="0.11306277340332463"/>
                  <c:y val="-0.1507221253447344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385-46A1-917D-2653EBBAB680}"/>
                </c:ext>
              </c:extLst>
            </c:dLbl>
            <c:dLbl>
              <c:idx val="2"/>
              <c:layout>
                <c:manualLayout>
                  <c:x val="9.1763560804899391E-2"/>
                  <c:y val="0.1636977597307507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385-46A1-917D-2653EBBAB680}"/>
                </c:ext>
              </c:extLst>
            </c:dLbl>
            <c:spPr>
              <a:noFill/>
              <a:ln>
                <a:noFill/>
              </a:ln>
              <a:effectLst/>
            </c:spPr>
            <c:txPr>
              <a:bodyPr/>
              <a:lstStyle/>
              <a:p>
                <a:pPr>
                  <a:defRPr sz="2400" b="1">
                    <a:latin typeface="+mj-lt"/>
                    <a:cs typeface="Microsoft Sans Serif"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For Fun</c:v>
                </c:pt>
                <c:pt idx="1">
                  <c:v>For Medical Reasons</c:v>
                </c:pt>
                <c:pt idx="2">
                  <c:v>For Fun and for Medical Reasons</c:v>
                </c:pt>
              </c:strCache>
            </c:strRef>
          </c:cat>
          <c:val>
            <c:numRef>
              <c:f>Sheet1!$B$2:$B$4</c:f>
              <c:numCache>
                <c:formatCode>0%</c:formatCode>
                <c:ptCount val="3"/>
                <c:pt idx="0">
                  <c:v>0.47</c:v>
                </c:pt>
                <c:pt idx="1">
                  <c:v>0.3</c:v>
                </c:pt>
                <c:pt idx="2">
                  <c:v>0.23</c:v>
                </c:pt>
              </c:numCache>
            </c:numRef>
          </c:val>
          <c:extLst>
            <c:ext xmlns:c16="http://schemas.microsoft.com/office/drawing/2014/chart" uri="{C3380CC4-5D6E-409C-BE32-E72D297353CC}">
              <c16:uniqueId val="{00000003-F385-46A1-917D-2653EBBAB680}"/>
            </c:ext>
          </c:extLst>
        </c:ser>
        <c:dLbls>
          <c:showLegendKey val="0"/>
          <c:showVal val="0"/>
          <c:showCatName val="0"/>
          <c:showSerName val="0"/>
          <c:showPercent val="1"/>
          <c:showBubbleSize val="0"/>
          <c:showLeaderLines val="1"/>
        </c:dLbls>
        <c:firstSliceAng val="0"/>
      </c:pieChart>
    </c:plotArea>
    <c:legend>
      <c:legendPos val="t"/>
      <c:overlay val="0"/>
      <c:txPr>
        <a:bodyPr/>
        <a:lstStyle/>
        <a:p>
          <a:pPr>
            <a:defRPr>
              <a:latin typeface="+mj-lt"/>
              <a:cs typeface="Microsoft Sans Serif"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D8A935-E2A2-4874-8BF1-FF444051B791}" type="datetimeFigureOut">
              <a:rPr lang="en-US" smtClean="0"/>
              <a:t>5/1/2019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C3FA9-8084-475C-81CB-318DC04584CC}" type="slidenum">
              <a:rPr lang="en-US" smtClean="0"/>
              <a:t>‹#›</a:t>
            </a:fld>
            <a:endParaRPr lang="en-US"/>
          </a:p>
        </p:txBody>
      </p:sp>
    </p:spTree>
    <p:extLst>
      <p:ext uri="{BB962C8B-B14F-4D97-AF65-F5344CB8AC3E}">
        <p14:creationId xmlns:p14="http://schemas.microsoft.com/office/powerpoint/2010/main" val="389418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iencedirect.com/topics/medicine-and-dentistry/methamphetami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x.doi.org/10.1038/npp.2015.8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 1. The percent of SKIP respondents (N = 13,521) who endorsed past month use of </a:t>
            </a:r>
            <a:r>
              <a:rPr lang="en-US" sz="1200" b="0" i="0" u="none" strike="noStrike" kern="1200" dirty="0">
                <a:solidFill>
                  <a:schemeClr val="tx1"/>
                </a:solidFill>
                <a:effectLst/>
                <a:latin typeface="+mn-lt"/>
                <a:ea typeface="+mn-ea"/>
                <a:cs typeface="+mn-cs"/>
                <a:hlinkClick r:id="rId3" tooltip="Learn more about Methamphetamine"/>
              </a:rPr>
              <a:t>methamphetamine</a:t>
            </a:r>
            <a:r>
              <a:rPr lang="en-US" sz="1200" b="0" i="0" kern="1200" dirty="0">
                <a:solidFill>
                  <a:schemeClr val="tx1"/>
                </a:solidFill>
                <a:effectLst/>
                <a:latin typeface="+mn-lt"/>
                <a:ea typeface="+mn-ea"/>
                <a:cs typeface="+mn-cs"/>
              </a:rPr>
              <a:t> by year from 2011, quarters 2–4, to 2017, quarter 1.</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7D8E1-8266-46F7-8932-C9815BD7D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87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chart</a:t>
            </a:r>
            <a:r>
              <a:rPr lang="en-US" b="0" baseline="0" dirty="0"/>
              <a:t> highlights the findings from a study released in 2013 in which 47% of respondents who used marijuana in the past year reported using it just for fun, 30% reported using it for medical reasons, and 23% reported using it for fun and medical reasons. In other words, over half of the respondents who used marijuana in the past year used it at least in part for medical reasons. </a:t>
            </a:r>
          </a:p>
          <a:p>
            <a:endParaRPr lang="en-US" b="0" baseline="0" dirty="0"/>
          </a:p>
          <a:p>
            <a:r>
              <a:rPr lang="en-US" b="0" baseline="0" dirty="0"/>
              <a:t>REFERENCE:</a:t>
            </a:r>
          </a:p>
          <a:p>
            <a:r>
              <a:rPr lang="en-US" sz="1200" b="0" i="0" u="none" strike="noStrike" kern="1200" baseline="0" dirty="0">
                <a:solidFill>
                  <a:schemeClr val="tx1"/>
                </a:solidFill>
                <a:latin typeface="+mn-lt"/>
                <a:ea typeface="+mn-ea"/>
                <a:cs typeface="+mn-cs"/>
              </a:rPr>
              <a:t>Pew Charitable Trust Foundation. (2013). </a:t>
            </a:r>
            <a:r>
              <a:rPr lang="en-US" sz="1200" b="0" i="1" u="none" strike="noStrike" kern="1200" baseline="0" dirty="0">
                <a:solidFill>
                  <a:schemeClr val="tx1"/>
                </a:solidFill>
                <a:latin typeface="+mn-lt"/>
                <a:ea typeface="+mn-ea"/>
                <a:cs typeface="+mn-cs"/>
              </a:rPr>
              <a:t>Who’s Used Marijuana and Why? </a:t>
            </a:r>
            <a:endParaRPr lang="en-US" b="0"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18</a:t>
            </a:fld>
            <a:endParaRPr lang="en-US"/>
          </a:p>
        </p:txBody>
      </p:sp>
    </p:spTree>
    <p:extLst>
      <p:ext uri="{BB962C8B-B14F-4D97-AF65-F5344CB8AC3E}">
        <p14:creationId xmlns:p14="http://schemas.microsoft.com/office/powerpoint/2010/main" val="209813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19</a:t>
            </a:fld>
            <a:endParaRPr lang="en-US"/>
          </a:p>
        </p:txBody>
      </p:sp>
    </p:spTree>
    <p:extLst>
      <p:ext uri="{BB962C8B-B14F-4D97-AF65-F5344CB8AC3E}">
        <p14:creationId xmlns:p14="http://schemas.microsoft.com/office/powerpoint/2010/main" val="326441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people</a:t>
            </a:r>
            <a:r>
              <a:rPr lang="en-US" baseline="0" dirty="0" smtClean="0"/>
              <a:t> stop using, especially after heavy use, c</a:t>
            </a:r>
            <a:r>
              <a:rPr lang="en-US" dirty="0" smtClean="0"/>
              <a:t>annabis withdrawal</a:t>
            </a:r>
            <a:r>
              <a:rPr lang="en-US" baseline="0" dirty="0" smtClean="0"/>
              <a:t> can occur. Symptoms include o cause irritability anger or aggression; nervousness or anxiety; sleep difficulty; decreased appetite/weight loss; restlessness; depressed mood/ somatic symptoms</a:t>
            </a:r>
            <a:endParaRPr lang="en-US" dirty="0" smtClean="0"/>
          </a:p>
          <a:p>
            <a:endParaRPr lang="en-US" dirty="0"/>
          </a:p>
        </p:txBody>
      </p:sp>
      <p:sp>
        <p:nvSpPr>
          <p:cNvPr id="4" name="Slide Number Placeholder 3"/>
          <p:cNvSpPr>
            <a:spLocks noGrp="1"/>
          </p:cNvSpPr>
          <p:nvPr>
            <p:ph type="sldNum" sz="quarter" idx="10"/>
          </p:nvPr>
        </p:nvSpPr>
        <p:spPr/>
        <p:txBody>
          <a:bodyPr/>
          <a:lstStyle/>
          <a:p>
            <a:fld id="{F3FC3FA9-8084-475C-81CB-318DC04584CC}" type="slidenum">
              <a:rPr lang="en-US" smtClean="0"/>
              <a:t>20</a:t>
            </a:fld>
            <a:endParaRPr lang="en-US"/>
          </a:p>
        </p:txBody>
      </p:sp>
    </p:spTree>
    <p:extLst>
      <p:ext uri="{BB962C8B-B14F-4D97-AF65-F5344CB8AC3E}">
        <p14:creationId xmlns:p14="http://schemas.microsoft.com/office/powerpoint/2010/main" val="190230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Olfson</a:t>
            </a:r>
            <a:r>
              <a:rPr lang="en-US" baseline="0" dirty="0"/>
              <a:t> and colleagues analyzed data from the National Epidemiologic Survey on Alcohol and Related Conditions collected in 2001-2002 and 2004-2005. Their analysis </a:t>
            </a:r>
            <a:r>
              <a:rPr lang="en-US" dirty="0"/>
              <a:t>focused on individual marijuana users vs.</a:t>
            </a:r>
            <a:r>
              <a:rPr lang="en-US" baseline="0" dirty="0"/>
              <a:t> non-users and their trajectories with regard to opioid misuse and disorders. Those respondents who reported past year use of marijuana in their initial interview in 2001-2002 had 2.2 times higher odds than non-users to meet diagnostic criteria for an opioid use disorder at follow-up (2004-2005). They also had a 2.6 times greater odds of initiating prescription drug misuse. The findings are in line with previous research demonstrating that people who use marijuana are more likely than non-users to use other drugs and develop problems with drug use. </a:t>
            </a:r>
          </a:p>
          <a:p>
            <a:endParaRPr lang="en-US" baseline="0" dirty="0"/>
          </a:p>
          <a:p>
            <a:r>
              <a:rPr lang="en-US" baseline="0" dirty="0"/>
              <a:t>A number of recent papers suggest that marijuana may reduce prescription opioid addiction and overdoses by providing an alternative or complementary pain relief option. That suggestion is partly based on comparisons of aggregate data from states that legalized marijuana for medical use vs. those that did not.</a:t>
            </a:r>
          </a:p>
          <a:p>
            <a:endParaRPr lang="en-US" baseline="0" dirty="0"/>
          </a:p>
          <a:p>
            <a:r>
              <a:rPr lang="en-US" b="1" baseline="0" dirty="0"/>
              <a:t>REFERENCE:</a:t>
            </a:r>
          </a:p>
          <a:p>
            <a:r>
              <a:rPr lang="en-US" baseline="0" dirty="0" err="1"/>
              <a:t>Olfson</a:t>
            </a:r>
            <a:r>
              <a:rPr lang="en-US" baseline="0" dirty="0"/>
              <a:t>, M., Wall, M.W., Liu, S-M, &amp; </a:t>
            </a:r>
            <a:r>
              <a:rPr lang="en-US" baseline="0" dirty="0" err="1"/>
              <a:t>Blancos</a:t>
            </a:r>
            <a:r>
              <a:rPr lang="en-US" baseline="0" dirty="0"/>
              <a:t>, C. (2017). Cannabis use and risk of prescription opioid use disorder in the United States. </a:t>
            </a:r>
            <a:r>
              <a:rPr lang="en-US" i="1" baseline="0" dirty="0"/>
              <a:t>American Journal of Psychiatry, 175</a:t>
            </a:r>
            <a:r>
              <a:rPr lang="en-US" i="0" baseline="0" dirty="0"/>
              <a:t>(1), 47-53.</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21</a:t>
            </a:fld>
            <a:endParaRPr lang="en-US"/>
          </a:p>
        </p:txBody>
      </p:sp>
    </p:spTree>
    <p:extLst>
      <p:ext uri="{BB962C8B-B14F-4D97-AF65-F5344CB8AC3E}">
        <p14:creationId xmlns:p14="http://schemas.microsoft.com/office/powerpoint/2010/main" val="61740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Cross taper from short to long acting, then taper from long </a:t>
            </a:r>
            <a:r>
              <a:rPr lang="en-US" baseline="0" dirty="0" err="1" smtClean="0"/>
              <a:t>actuing</a:t>
            </a:r>
            <a:endParaRPr lang="en-US" baseline="0" dirty="0" smtClean="0"/>
          </a:p>
          <a:p>
            <a:endParaRPr lang="en-US" baseline="0" dirty="0" smtClean="0"/>
          </a:p>
          <a:p>
            <a:r>
              <a:rPr lang="en-US" baseline="0" dirty="0" smtClean="0"/>
              <a:t>Q: How do you taper from illicit benzos when unclear how much and what a person is taking? </a:t>
            </a:r>
            <a:endParaRPr lang="en-US" dirty="0"/>
          </a:p>
        </p:txBody>
      </p:sp>
      <p:sp>
        <p:nvSpPr>
          <p:cNvPr id="4" name="Slide Number Placeholder 3"/>
          <p:cNvSpPr>
            <a:spLocks noGrp="1"/>
          </p:cNvSpPr>
          <p:nvPr>
            <p:ph type="sldNum" sz="quarter" idx="10"/>
          </p:nvPr>
        </p:nvSpPr>
        <p:spPr/>
        <p:txBody>
          <a:bodyPr/>
          <a:lstStyle/>
          <a:p>
            <a:fld id="{F3FC3FA9-8084-475C-81CB-318DC04584CC}" type="slidenum">
              <a:rPr lang="en-US" smtClean="0"/>
              <a:t>23</a:t>
            </a:fld>
            <a:endParaRPr lang="en-US"/>
          </a:p>
        </p:txBody>
      </p:sp>
    </p:spTree>
    <p:extLst>
      <p:ext uri="{BB962C8B-B14F-4D97-AF65-F5344CB8AC3E}">
        <p14:creationId xmlns:p14="http://schemas.microsoft.com/office/powerpoint/2010/main" val="3628866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2017 guidance https://www.fda.gov/Drugs/DrugSafety/ucm575307.htm</a:t>
            </a:r>
          </a:p>
          <a:p>
            <a:endParaRPr lang="en-US" dirty="0"/>
          </a:p>
        </p:txBody>
      </p:sp>
      <p:sp>
        <p:nvSpPr>
          <p:cNvPr id="4" name="Slide Number Placeholder 3"/>
          <p:cNvSpPr>
            <a:spLocks noGrp="1"/>
          </p:cNvSpPr>
          <p:nvPr>
            <p:ph type="sldNum" sz="quarter" idx="10"/>
          </p:nvPr>
        </p:nvSpPr>
        <p:spPr/>
        <p:txBody>
          <a:bodyPr/>
          <a:lstStyle/>
          <a:p>
            <a:fld id="{F3FC3FA9-8084-475C-81CB-318DC04584CC}" type="slidenum">
              <a:rPr lang="en-US" smtClean="0"/>
              <a:t>24</a:t>
            </a:fld>
            <a:endParaRPr lang="en-US"/>
          </a:p>
        </p:txBody>
      </p:sp>
    </p:spTree>
    <p:extLst>
      <p:ext uri="{BB962C8B-B14F-4D97-AF65-F5344CB8AC3E}">
        <p14:creationId xmlns:p14="http://schemas.microsoft.com/office/powerpoint/2010/main" val="238025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Tables show stimulant use by demographic. Note in</a:t>
            </a:r>
            <a:r>
              <a:rPr lang="en-US" baseline="0" dirty="0"/>
              <a:t> the lower right corner, the West is indicated by the red line, demonstrating the largest increase in meth use in the Western region</a:t>
            </a:r>
            <a:r>
              <a:rPr lang="en-US" baseline="0" dirty="0" smtClean="0"/>
              <a:t>. Rising in all regions, but most in the West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C7D8E1-8266-46F7-8932-C9815BD7D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252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What are some of the challenges you’ve had working with individuals using stimulants who are on medicines for OUD?  </a:t>
            </a:r>
          </a:p>
          <a:p>
            <a:endParaRPr lang="en-US" baseline="0" dirty="0" smtClean="0"/>
          </a:p>
          <a:p>
            <a:r>
              <a:rPr lang="en-US" baseline="0" dirty="0" smtClean="0"/>
              <a:t>Discussion of dopamine system. From baseline, food increases DA output over 100%; sex increases output over 200%; amphetamine increases output over 1000%. </a:t>
            </a:r>
            <a:endParaRPr lang="en-US" dirty="0"/>
          </a:p>
        </p:txBody>
      </p:sp>
      <p:sp>
        <p:nvSpPr>
          <p:cNvPr id="4" name="Slide Number Placeholder 3"/>
          <p:cNvSpPr>
            <a:spLocks noGrp="1"/>
          </p:cNvSpPr>
          <p:nvPr>
            <p:ph type="sldNum" sz="quarter" idx="10"/>
          </p:nvPr>
        </p:nvSpPr>
        <p:spPr/>
        <p:txBody>
          <a:bodyPr/>
          <a:lstStyle/>
          <a:p>
            <a:fld id="{F3FC3FA9-8084-475C-81CB-318DC04584CC}" type="slidenum">
              <a:rPr lang="en-US" smtClean="0"/>
              <a:t>10</a:t>
            </a:fld>
            <a:endParaRPr lang="en-US"/>
          </a:p>
        </p:txBody>
      </p:sp>
    </p:spTree>
    <p:extLst>
      <p:ext uri="{BB962C8B-B14F-4D97-AF65-F5344CB8AC3E}">
        <p14:creationId xmlns:p14="http://schemas.microsoft.com/office/powerpoint/2010/main" val="28498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C3FA9-8084-475C-81CB-318DC04584CC}" type="slidenum">
              <a:rPr lang="en-US" smtClean="0"/>
              <a:t>11</a:t>
            </a:fld>
            <a:endParaRPr lang="en-US"/>
          </a:p>
        </p:txBody>
      </p:sp>
    </p:spTree>
    <p:extLst>
      <p:ext uri="{BB962C8B-B14F-4D97-AF65-F5344CB8AC3E}">
        <p14:creationId xmlns:p14="http://schemas.microsoft.com/office/powerpoint/2010/main" val="3947708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Lara A Ray, Spencer </a:t>
            </a:r>
            <a:r>
              <a:rPr lang="en-US" sz="1200" b="0" i="0" kern="1200" dirty="0" err="1">
                <a:solidFill>
                  <a:schemeClr val="tx1"/>
                </a:solidFill>
                <a:effectLst/>
                <a:latin typeface="+mn-lt"/>
                <a:ea typeface="+mn-ea"/>
                <a:cs typeface="+mn-cs"/>
              </a:rPr>
              <a:t>Bujarski</a:t>
            </a:r>
            <a:r>
              <a:rPr lang="en-US" sz="1200" b="0" i="0" kern="1200" dirty="0">
                <a:solidFill>
                  <a:schemeClr val="tx1"/>
                </a:solidFill>
                <a:effectLst/>
                <a:latin typeface="+mn-lt"/>
                <a:ea typeface="+mn-ea"/>
                <a:cs typeface="+mn-cs"/>
              </a:rPr>
              <a:t>, Kelly E Courtney, </a:t>
            </a:r>
            <a:r>
              <a:rPr lang="en-US" sz="1200" b="0" i="0" kern="1200" dirty="0" err="1">
                <a:solidFill>
                  <a:schemeClr val="tx1"/>
                </a:solidFill>
                <a:effectLst/>
                <a:latin typeface="+mn-lt"/>
                <a:ea typeface="+mn-ea"/>
                <a:cs typeface="+mn-cs"/>
              </a:rPr>
              <a:t>Nathasha</a:t>
            </a:r>
            <a:r>
              <a:rPr lang="en-US" sz="1200" b="0" i="0" kern="1200" dirty="0">
                <a:solidFill>
                  <a:schemeClr val="tx1"/>
                </a:solidFill>
                <a:effectLst/>
                <a:latin typeface="+mn-lt"/>
                <a:ea typeface="+mn-ea"/>
                <a:cs typeface="+mn-cs"/>
              </a:rPr>
              <a:t> R </a:t>
            </a:r>
            <a:r>
              <a:rPr lang="en-US" sz="1200" b="0" i="0" kern="1200" dirty="0" err="1">
                <a:solidFill>
                  <a:schemeClr val="tx1"/>
                </a:solidFill>
                <a:effectLst/>
                <a:latin typeface="+mn-lt"/>
                <a:ea typeface="+mn-ea"/>
                <a:cs typeface="+mn-cs"/>
              </a:rPr>
              <a:t>Moallem</a:t>
            </a:r>
            <a:r>
              <a:rPr lang="en-US" sz="1200" b="0" i="0" kern="1200" dirty="0">
                <a:solidFill>
                  <a:schemeClr val="tx1"/>
                </a:solidFill>
                <a:effectLst/>
                <a:latin typeface="+mn-lt"/>
                <a:ea typeface="+mn-ea"/>
                <a:cs typeface="+mn-cs"/>
              </a:rPr>
              <a:t>, Katy </a:t>
            </a:r>
            <a:r>
              <a:rPr lang="en-US" sz="1200" b="0" i="0" kern="1200" dirty="0" err="1">
                <a:solidFill>
                  <a:schemeClr val="tx1"/>
                </a:solidFill>
                <a:effectLst/>
                <a:latin typeface="+mn-lt"/>
                <a:ea typeface="+mn-ea"/>
                <a:cs typeface="+mn-cs"/>
              </a:rPr>
              <a:t>Lunny</a:t>
            </a:r>
            <a:r>
              <a:rPr lang="en-US" sz="1200" b="0" i="0" kern="1200" dirty="0">
                <a:solidFill>
                  <a:schemeClr val="tx1"/>
                </a:solidFill>
                <a:effectLst/>
                <a:latin typeface="+mn-lt"/>
                <a:ea typeface="+mn-ea"/>
                <a:cs typeface="+mn-cs"/>
              </a:rPr>
              <a:t>, Daniel Roche, Adam M Leventhal, Steve </a:t>
            </a:r>
            <a:r>
              <a:rPr lang="en-US" sz="1200" b="0" i="0" kern="1200" dirty="0" err="1">
                <a:solidFill>
                  <a:schemeClr val="tx1"/>
                </a:solidFill>
                <a:effectLst/>
                <a:latin typeface="+mn-lt"/>
                <a:ea typeface="+mn-ea"/>
                <a:cs typeface="+mn-cs"/>
              </a:rPr>
              <a:t>Shoptaw</a:t>
            </a:r>
            <a:r>
              <a:rPr lang="en-US" sz="1200" b="0" i="0" kern="1200" dirty="0">
                <a:solidFill>
                  <a:schemeClr val="tx1"/>
                </a:solidFill>
                <a:effectLst/>
                <a:latin typeface="+mn-lt"/>
                <a:ea typeface="+mn-ea"/>
                <a:cs typeface="+mn-cs"/>
              </a:rPr>
              <a:t>, Keith Heinzerling, Edythe D London, Karen Miotto. </a:t>
            </a:r>
            <a:r>
              <a:rPr lang="en-US" sz="1200" b="1" i="0" kern="1200" dirty="0">
                <a:solidFill>
                  <a:schemeClr val="tx1"/>
                </a:solidFill>
                <a:effectLst/>
                <a:latin typeface="+mn-lt"/>
                <a:ea typeface="+mn-ea"/>
                <a:cs typeface="+mn-cs"/>
              </a:rPr>
              <a:t>The Effects of Naltrexone on Subjective Response to Methamphetamine in a Clinical Sample: a Double-Blind, Placebo-Controlled Laboratory Study</a:t>
            </a:r>
            <a:r>
              <a:rPr lang="en-US" sz="1200" b="0" i="0"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Neuropsychopharmacology</a:t>
            </a:r>
            <a:r>
              <a:rPr lang="en-US" sz="1200" b="0" i="0" kern="1200" dirty="0">
                <a:solidFill>
                  <a:schemeClr val="tx1"/>
                </a:solidFill>
                <a:effectLst/>
                <a:latin typeface="+mn-lt"/>
                <a:ea typeface="+mn-ea"/>
                <a:cs typeface="+mn-cs"/>
              </a:rPr>
              <a:t>, 2015; DOI: </a:t>
            </a:r>
            <a:r>
              <a:rPr lang="en-US" sz="1200" b="0" i="0" u="none" strike="noStrike" kern="1200" dirty="0">
                <a:solidFill>
                  <a:schemeClr val="tx1"/>
                </a:solidFill>
                <a:effectLst/>
                <a:latin typeface="+mn-lt"/>
                <a:ea typeface="+mn-ea"/>
                <a:cs typeface="+mn-cs"/>
                <a:hlinkClick r:id="rId3"/>
              </a:rPr>
              <a:t>10.1038/npp.2015.83</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FC3FA9-8084-475C-81CB-318DC04584CC}" type="slidenum">
              <a:rPr lang="en-US" smtClean="0"/>
              <a:t>12</a:t>
            </a:fld>
            <a:endParaRPr lang="en-US"/>
          </a:p>
        </p:txBody>
      </p:sp>
    </p:spTree>
    <p:extLst>
      <p:ext uri="{BB962C8B-B14F-4D97-AF65-F5344CB8AC3E}">
        <p14:creationId xmlns:p14="http://schemas.microsoft.com/office/powerpoint/2010/main" val="285880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r>
              <a:rPr lang="en-US" dirty="0"/>
              <a:t>Meacham,</a:t>
            </a:r>
            <a:r>
              <a:rPr lang="en-US" baseline="0" dirty="0"/>
              <a:t> M.C., </a:t>
            </a:r>
            <a:r>
              <a:rPr lang="en-US" baseline="0" dirty="0" err="1"/>
              <a:t>Strathdee</a:t>
            </a:r>
            <a:r>
              <a:rPr lang="en-US" baseline="0" dirty="0"/>
              <a:t>, S.A., Rangel, G., Armenta, R.F., Gaines, T. L., &amp; </a:t>
            </a:r>
            <a:r>
              <a:rPr lang="en-US" baseline="0" dirty="0" err="1"/>
              <a:t>Garfein</a:t>
            </a:r>
            <a:r>
              <a:rPr lang="en-US" baseline="0" dirty="0"/>
              <a:t>, R.S. (2016). Prevalence and correlates of heroin-methamphetamine co-injection among persons who inject drugs in San Diego, California, and Tijuana, Baja California, Mexico. </a:t>
            </a:r>
            <a:r>
              <a:rPr lang="en-US" i="1" baseline="0" dirty="0"/>
              <a:t>J. Stud. Alcohol Drugs, 77</a:t>
            </a:r>
            <a:r>
              <a:rPr lang="en-US" i="0" baseline="0" dirty="0"/>
              <a:t>, 774-781.</a:t>
            </a:r>
          </a:p>
          <a:p>
            <a:endParaRPr lang="en-US" i="0" baseline="0" dirty="0"/>
          </a:p>
          <a:p>
            <a:r>
              <a:rPr lang="en-US" i="0" baseline="0" dirty="0"/>
              <a:t>Trujillo, K.A., Smith, M.L., &amp; </a:t>
            </a:r>
            <a:r>
              <a:rPr lang="en-US" i="0" baseline="0" dirty="0" err="1"/>
              <a:t>Guaderrama</a:t>
            </a:r>
            <a:r>
              <a:rPr lang="en-US" i="0" baseline="0" dirty="0"/>
              <a:t>, M.M. (2011). Powerful behavioral interactions between methamphetamine and morphine. </a:t>
            </a:r>
            <a:r>
              <a:rPr lang="en-US" i="1" baseline="0" dirty="0"/>
              <a:t>Pharmacology, Biochemistry, and Behavior, 99</a:t>
            </a:r>
            <a:r>
              <a:rPr lang="en-US" i="0" baseline="0" dirty="0"/>
              <a:t>, 451-458.</a:t>
            </a:r>
            <a:endParaRPr 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13</a:t>
            </a:fld>
            <a:endParaRPr lang="en-US" altLang="en-US"/>
          </a:p>
        </p:txBody>
      </p:sp>
    </p:spTree>
    <p:extLst>
      <p:ext uri="{BB962C8B-B14F-4D97-AF65-F5344CB8AC3E}">
        <p14:creationId xmlns:p14="http://schemas.microsoft.com/office/powerpoint/2010/main" val="326535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question:</a:t>
            </a:r>
            <a:r>
              <a:rPr lang="en-US" baseline="0" dirty="0" smtClean="0"/>
              <a:t> </a:t>
            </a:r>
            <a:r>
              <a:rPr lang="en-US" dirty="0" smtClean="0"/>
              <a:t>How</a:t>
            </a:r>
            <a:r>
              <a:rPr lang="en-US" baseline="0" dirty="0" smtClean="0"/>
              <a:t> to manage patients on MOUD who say the stimulants help their ADHD. </a:t>
            </a:r>
            <a:endParaRPr 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14</a:t>
            </a:fld>
            <a:endParaRPr lang="en-US" altLang="en-US"/>
          </a:p>
        </p:txBody>
      </p:sp>
    </p:spTree>
    <p:extLst>
      <p:ext uri="{BB962C8B-B14F-4D97-AF65-F5344CB8AC3E}">
        <p14:creationId xmlns:p14="http://schemas.microsoft.com/office/powerpoint/2010/main" val="1074134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NSDUH obtains information on 10 categories of illicit drugs: marijuana, cocaine (including crack), heroin, hallucinogens, inhalants, and methamphetamine, as well as the misuse of prescription pain relievers, tranquilizers, stimulants, and sedatives; see the section on the misuse of psychotherapeutic drugs for the definition of misuse. Estimates of “illicit drug use” reported from NSDUH reflect the data from these 10 drug categories. Because of changes in measurement in 2015 for 7 of the 10 illicit drug categories— hallucinogens, inhalants, methamphetamine, and the misuse of prescription pain relievers, tranquilizers, stimulants, and sedatives—estimates of use of any illicit drug and these 7 illicit drug categories in 2016 are not comparable with estimates prior to 2015. </a:t>
            </a:r>
          </a:p>
          <a:p>
            <a:endParaRPr lang="en-US" b="1" dirty="0"/>
          </a:p>
          <a:p>
            <a:r>
              <a:rPr lang="en-US" b="1" dirty="0"/>
              <a:t>In 2016, an estimated 28.6 million Americans aged 12 or older were current (past month) illicit drug users, meaning that they had used an illicit drug during the month prior to the survey interview . The most commonly used illicit drug in the past month was marijuana, which was used by 24.0 million people aged 12 or older. </a:t>
            </a:r>
            <a:r>
              <a:rPr lang="en-US" b="0" dirty="0"/>
              <a:t>A</a:t>
            </a:r>
            <a:r>
              <a:rPr lang="en-US" dirty="0"/>
              <a:t>n estimated 6.2 million people reported misusing psychotherapeutic drugs at least once in the past month, including 3.3 million people who were misusers of prescription pain relievers. Thus, the number of current misusers of pain relievers was second to marijuana among specific illicit drugs. Smaller numbers of people in 2016 were current users of the other illicit drugs.</a:t>
            </a:r>
          </a:p>
          <a:p>
            <a:endParaRPr lang="en-US" dirty="0"/>
          </a:p>
          <a:p>
            <a:r>
              <a:rPr lang="en-US" dirty="0"/>
              <a:t>The number of current marijuana users was higher in</a:t>
            </a:r>
            <a:r>
              <a:rPr lang="en-US" baseline="0" dirty="0"/>
              <a:t> 2016 than it was between 2002 and 2015. The increase in marijuana reflects an increase in use by adults aged 26 and older, and, to a lesser extent, an increase among those age 18-25.</a:t>
            </a:r>
          </a:p>
          <a:p>
            <a:endParaRPr lang="en-US" baseline="0" dirty="0"/>
          </a:p>
          <a:p>
            <a:r>
              <a:rPr lang="en-US" dirty="0"/>
              <a:t>REFERENCE:</a:t>
            </a:r>
          </a:p>
          <a:p>
            <a:r>
              <a:rPr lang="en-US" dirty="0"/>
              <a:t>NSDUH</a:t>
            </a:r>
            <a:r>
              <a:rPr lang="en-US" baseline="0" dirty="0"/>
              <a:t> citation</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16</a:t>
            </a:fld>
            <a:endParaRPr lang="en-US"/>
          </a:p>
        </p:txBody>
      </p:sp>
    </p:spTree>
    <p:extLst>
      <p:ext uri="{BB962C8B-B14F-4D97-AF65-F5344CB8AC3E}">
        <p14:creationId xmlns:p14="http://schemas.microsoft.com/office/powerpoint/2010/main" val="380786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the findings from the 2017 Monitoring the Future Survey, daily marijuana use exceeds daily cigarette use among 8</a:t>
            </a:r>
            <a:r>
              <a:rPr lang="en-US" baseline="30000" dirty="0"/>
              <a:t>th</a:t>
            </a:r>
            <a:r>
              <a:rPr lang="en-US" baseline="0" dirty="0"/>
              <a:t>, 10</a:t>
            </a:r>
            <a:r>
              <a:rPr lang="en-US" baseline="30000" dirty="0"/>
              <a:t>th</a:t>
            </a:r>
            <a:r>
              <a:rPr lang="en-US" baseline="0" dirty="0"/>
              <a:t>, and 12</a:t>
            </a:r>
            <a:r>
              <a:rPr lang="en-US" baseline="30000" dirty="0"/>
              <a:t>th</a:t>
            </a:r>
            <a:r>
              <a:rPr lang="en-US" baseline="0" dirty="0"/>
              <a:t> graders. This year is the first in which daily marijuana use outpaced daily cigarette use. This reflects a steep decline in daily cigarette use and a fairly stable trend in daily marijuana use. The graph included here just includes data for 12</a:t>
            </a:r>
            <a:r>
              <a:rPr lang="en-US" baseline="30000" dirty="0"/>
              <a:t>th</a:t>
            </a:r>
            <a:r>
              <a:rPr lang="en-US" baseline="0" dirty="0"/>
              <a:t> graders.</a:t>
            </a:r>
          </a:p>
          <a:p>
            <a:endParaRPr lang="en-US" baseline="0" dirty="0"/>
          </a:p>
          <a:p>
            <a:r>
              <a:rPr lang="en-US" baseline="0" dirty="0"/>
              <a:t>REFERENCE:</a:t>
            </a:r>
          </a:p>
          <a:p>
            <a:r>
              <a:rPr lang="en-US" baseline="0" dirty="0"/>
              <a:t>National Institute on Drug Abuse. (2017). Monitoring the Future Survey: High School and Youth Trends. Retrieved from </a:t>
            </a:r>
            <a:r>
              <a:rPr lang="en-US" sz="1200" b="0" i="0" kern="1200" dirty="0">
                <a:solidFill>
                  <a:schemeClr val="tx1"/>
                </a:solidFill>
                <a:effectLst/>
                <a:latin typeface="+mn-lt"/>
                <a:ea typeface="+mn-ea"/>
                <a:cs typeface="+mn-cs"/>
              </a:rPr>
              <a:t>NIDA. (2017, December 14). Monitoring the Future Survey: High School and Youth Trends. Retrieved from https://www.drugabuse.gov/publications/drugfacts/monitoring-future-survey-high-school-youth-trends on 2018, May 16.</a:t>
            </a:r>
            <a:endParaRPr lang="en-US" dirty="0"/>
          </a:p>
        </p:txBody>
      </p:sp>
      <p:sp>
        <p:nvSpPr>
          <p:cNvPr id="4" name="Slide Number Placeholder 3"/>
          <p:cNvSpPr>
            <a:spLocks noGrp="1"/>
          </p:cNvSpPr>
          <p:nvPr>
            <p:ph type="sldNum" sz="quarter" idx="10"/>
          </p:nvPr>
        </p:nvSpPr>
        <p:spPr/>
        <p:txBody>
          <a:bodyPr/>
          <a:lstStyle/>
          <a:p>
            <a:fld id="{6C022A7B-B66F-47CD-B0CC-24ECAB4C2AE1}" type="slidenum">
              <a:rPr lang="en-US" smtClean="0"/>
              <a:pPr/>
              <a:t>17</a:t>
            </a:fld>
            <a:endParaRPr lang="en-US"/>
          </a:p>
        </p:txBody>
      </p:sp>
    </p:spTree>
    <p:extLst>
      <p:ext uri="{BB962C8B-B14F-4D97-AF65-F5344CB8AC3E}">
        <p14:creationId xmlns:p14="http://schemas.microsoft.com/office/powerpoint/2010/main" val="111987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984115" y="-8467"/>
              <a:ext cx="2204710"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10371666" y="-8467"/>
              <a:ext cx="18203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917470" y="-8467"/>
              <a:ext cx="227135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51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50036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1111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07466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8161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6789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93093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88655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7207B6-8D38-4EE9-A1B4-BE4BBFA92D0A}"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90558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7207B6-8D38-4EE9-A1B4-BE4BBFA92D0A}"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3308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7207B6-8D38-4EE9-A1B4-BE4BBFA92D0A}"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09586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207B6-8D38-4EE9-A1B4-BE4BBFA92D0A}"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91037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7207B6-8D38-4EE9-A1B4-BE4BBFA92D0A}"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2045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9FC4-6C6B-4011-AAB5-D4DF6D8B0B98}" type="slidenum">
              <a:rPr lang="en-US" smtClean="0"/>
              <a:t>‹#›</a:t>
            </a:fld>
            <a:endParaRPr lang="en-US"/>
          </a:p>
        </p:txBody>
      </p:sp>
      <p:sp>
        <p:nvSpPr>
          <p:cNvPr id="5" name="Date Placeholder 4"/>
          <p:cNvSpPr>
            <a:spLocks noGrp="1"/>
          </p:cNvSpPr>
          <p:nvPr>
            <p:ph type="dt" sz="half" idx="10"/>
          </p:nvPr>
        </p:nvSpPr>
        <p:spPr/>
        <p:txBody>
          <a:bodyPr/>
          <a:lstStyle/>
          <a:p>
            <a:fld id="{937207B6-8D38-4EE9-A1B4-BE4BBFA92D0A}" type="datetimeFigureOut">
              <a:rPr lang="en-US" smtClean="0"/>
              <a:t>5/1/2019</a:t>
            </a:fld>
            <a:endParaRPr lang="en-US"/>
          </a:p>
        </p:txBody>
      </p:sp>
    </p:spTree>
    <p:extLst>
      <p:ext uri="{BB962C8B-B14F-4D97-AF65-F5344CB8AC3E}">
        <p14:creationId xmlns:p14="http://schemas.microsoft.com/office/powerpoint/2010/main" val="217159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3" y="638476"/>
            <a:ext cx="9970251"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3" y="2160589"/>
            <a:ext cx="9970251"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84115" y="6041361"/>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grpSp>
        <p:nvGrpSpPr>
          <p:cNvPr id="9" name="Group 8"/>
          <p:cNvGrpSpPr/>
          <p:nvPr userDrawn="1"/>
        </p:nvGrpSpPr>
        <p:grpSpPr>
          <a:xfrm>
            <a:off x="10591800" y="-8467"/>
            <a:ext cx="1616430" cy="6866467"/>
            <a:chOff x="8932333" y="-8467"/>
            <a:chExt cx="3275898" cy="6866467"/>
          </a:xfrm>
        </p:grpSpPr>
        <p:cxnSp>
          <p:nvCxnSpPr>
            <p:cNvPr id="20" name="Straight Connector 19"/>
            <p:cNvCxnSpPr/>
            <p:nvPr userDrawn="1"/>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userDrawn="1"/>
          </p:nvSpPr>
          <p:spPr>
            <a:xfrm>
              <a:off x="935390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p:cNvSpPr/>
            <p:nvPr/>
          </p:nvSpPr>
          <p:spPr>
            <a:xfrm>
              <a:off x="10898730" y="-8467"/>
              <a:ext cx="128925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13486775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l" defTabSz="4572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gmiele@mednet.ucla.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559502"/>
            <a:ext cx="7766936" cy="1646302"/>
          </a:xfrm>
        </p:spPr>
        <p:txBody>
          <a:bodyPr/>
          <a:lstStyle/>
          <a:p>
            <a:r>
              <a:rPr lang="en-US" dirty="0" smtClean="0"/>
              <a:t>Co-occurring Substance Use and MOUD</a:t>
            </a:r>
            <a:endParaRPr lang="en-US" dirty="0"/>
          </a:p>
        </p:txBody>
      </p:sp>
      <p:sp>
        <p:nvSpPr>
          <p:cNvPr id="3" name="Subtitle 2"/>
          <p:cNvSpPr>
            <a:spLocks noGrp="1"/>
          </p:cNvSpPr>
          <p:nvPr>
            <p:ph type="subTitle" idx="1"/>
          </p:nvPr>
        </p:nvSpPr>
        <p:spPr/>
        <p:txBody>
          <a:bodyPr>
            <a:noAutofit/>
          </a:bodyPr>
          <a:lstStyle/>
          <a:p>
            <a:r>
              <a:rPr lang="en-US" sz="1800" dirty="0" smtClean="0"/>
              <a:t>CA Hub and Spoke Learning Collaborative, Q6</a:t>
            </a:r>
          </a:p>
          <a:p>
            <a:r>
              <a:rPr lang="en-US" sz="1800" dirty="0" smtClean="0"/>
              <a:t>March 2019</a:t>
            </a:r>
            <a:endParaRPr lang="en-US" sz="1800" dirty="0"/>
          </a:p>
        </p:txBody>
      </p:sp>
    </p:spTree>
    <p:extLst>
      <p:ext uri="{BB962C8B-B14F-4D97-AF65-F5344CB8AC3E}">
        <p14:creationId xmlns:p14="http://schemas.microsoft.com/office/powerpoint/2010/main" val="93212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77334" y="609600"/>
            <a:ext cx="8329506" cy="1320800"/>
          </a:xfrm>
        </p:spPr>
        <p:txBody>
          <a:bodyPr>
            <a:noAutofit/>
          </a:bodyPr>
          <a:lstStyle/>
          <a:p>
            <a:pPr>
              <a:defRPr/>
            </a:pPr>
            <a:r>
              <a:rPr lang="en-US" dirty="0"/>
              <a:t>Clinical Challenges </a:t>
            </a:r>
            <a:r>
              <a:rPr lang="en-US" dirty="0" smtClean="0"/>
              <a:t>Individuals Using Stimulants</a:t>
            </a:r>
            <a:endParaRPr lang="en-US" dirty="0"/>
          </a:p>
        </p:txBody>
      </p:sp>
      <p:sp>
        <p:nvSpPr>
          <p:cNvPr id="463875" name="Rectangle 3"/>
          <p:cNvSpPr>
            <a:spLocks noGrp="1" noChangeArrowheads="1"/>
          </p:cNvSpPr>
          <p:nvPr>
            <p:ph idx="1"/>
          </p:nvPr>
        </p:nvSpPr>
        <p:spPr>
          <a:xfrm>
            <a:off x="677333" y="2033337"/>
            <a:ext cx="8996055" cy="4008025"/>
          </a:xfrm>
        </p:spPr>
        <p:txBody>
          <a:bodyPr>
            <a:normAutofit fontScale="92500" lnSpcReduction="10000"/>
          </a:bodyPr>
          <a:lstStyle/>
          <a:p>
            <a:pPr eaLnBrk="1" hangingPunct="1">
              <a:lnSpc>
                <a:spcPct val="90000"/>
              </a:lnSpc>
              <a:defRPr/>
            </a:pPr>
            <a:r>
              <a:rPr lang="en-US" sz="2800" dirty="0"/>
              <a:t>Limited understanding of stimulant </a:t>
            </a:r>
            <a:r>
              <a:rPr lang="en-US" sz="2800" dirty="0" smtClean="0"/>
              <a:t>use disorder</a:t>
            </a:r>
            <a:endParaRPr lang="en-US" sz="2800" dirty="0"/>
          </a:p>
          <a:p>
            <a:pPr eaLnBrk="1" hangingPunct="1">
              <a:lnSpc>
                <a:spcPct val="90000"/>
              </a:lnSpc>
              <a:defRPr/>
            </a:pPr>
            <a:r>
              <a:rPr lang="en-US" sz="2800" dirty="0"/>
              <a:t>Ambivalence about need to stop use</a:t>
            </a:r>
          </a:p>
          <a:p>
            <a:pPr eaLnBrk="1" hangingPunct="1">
              <a:lnSpc>
                <a:spcPct val="90000"/>
              </a:lnSpc>
              <a:defRPr/>
            </a:pPr>
            <a:r>
              <a:rPr lang="en-US" sz="2800" dirty="0"/>
              <a:t>Cognitive impairment and poor memory </a:t>
            </a:r>
          </a:p>
          <a:p>
            <a:pPr eaLnBrk="1" hangingPunct="1">
              <a:lnSpc>
                <a:spcPct val="90000"/>
              </a:lnSpc>
              <a:defRPr/>
            </a:pPr>
            <a:r>
              <a:rPr lang="en-US" sz="2800" dirty="0"/>
              <a:t>Short attention span</a:t>
            </a:r>
          </a:p>
          <a:p>
            <a:pPr eaLnBrk="1" hangingPunct="1">
              <a:lnSpc>
                <a:spcPct val="90000"/>
              </a:lnSpc>
              <a:defRPr/>
            </a:pPr>
            <a:r>
              <a:rPr lang="en-US" sz="2800" dirty="0"/>
              <a:t>Anhedonia</a:t>
            </a:r>
          </a:p>
          <a:p>
            <a:pPr eaLnBrk="1" hangingPunct="1">
              <a:lnSpc>
                <a:spcPct val="90000"/>
              </a:lnSpc>
              <a:defRPr/>
            </a:pPr>
            <a:r>
              <a:rPr lang="en-US" sz="2800" dirty="0"/>
              <a:t>Powerful P</a:t>
            </a:r>
            <a:r>
              <a:rPr lang="en-US" sz="2800" dirty="0" smtClean="0"/>
              <a:t>avlovian </a:t>
            </a:r>
            <a:r>
              <a:rPr lang="en-US" sz="2800" dirty="0"/>
              <a:t>trigger-craving response</a:t>
            </a:r>
          </a:p>
          <a:p>
            <a:pPr eaLnBrk="1" hangingPunct="1">
              <a:lnSpc>
                <a:spcPct val="90000"/>
              </a:lnSpc>
              <a:defRPr/>
            </a:pPr>
            <a:r>
              <a:rPr lang="en-US" sz="2800" dirty="0"/>
              <a:t>Sleep disorders</a:t>
            </a:r>
          </a:p>
          <a:p>
            <a:pPr eaLnBrk="1" hangingPunct="1">
              <a:lnSpc>
                <a:spcPct val="90000"/>
              </a:lnSpc>
              <a:defRPr/>
            </a:pPr>
            <a:r>
              <a:rPr lang="en-US" sz="2800" dirty="0"/>
              <a:t>Poor retention in outpatient treatment</a:t>
            </a:r>
          </a:p>
          <a:p>
            <a:pPr eaLnBrk="1" hangingPunct="1">
              <a:lnSpc>
                <a:spcPct val="90000"/>
              </a:lnSpc>
              <a:defRPr/>
            </a:pPr>
            <a:r>
              <a:rPr lang="en-US" sz="2800" dirty="0"/>
              <a:t>Elevated rates of psychiatric co-morbidity</a:t>
            </a:r>
          </a:p>
          <a:p>
            <a:pPr eaLnBrk="1" hangingPunct="1">
              <a:lnSpc>
                <a:spcPct val="90000"/>
              </a:lnSpc>
              <a:defRPr/>
            </a:pPr>
            <a:endParaRPr lang="en-US" dirty="0"/>
          </a:p>
        </p:txBody>
      </p:sp>
    </p:spTree>
    <p:extLst>
      <p:ext uri="{BB962C8B-B14F-4D97-AF65-F5344CB8AC3E}">
        <p14:creationId xmlns:p14="http://schemas.microsoft.com/office/powerpoint/2010/main" val="3675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3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3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3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3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38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38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38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38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3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28" y="609600"/>
            <a:ext cx="8596668" cy="1320800"/>
          </a:xfrm>
        </p:spPr>
        <p:txBody>
          <a:bodyPr/>
          <a:lstStyle/>
          <a:p>
            <a:r>
              <a:rPr lang="en-US" dirty="0"/>
              <a:t>What </a:t>
            </a:r>
            <a:r>
              <a:rPr lang="en-US" b="1" dirty="0"/>
              <a:t>Does Not </a:t>
            </a:r>
            <a:r>
              <a:rPr lang="en-US" dirty="0"/>
              <a:t>Work</a:t>
            </a:r>
          </a:p>
        </p:txBody>
      </p:sp>
      <p:sp>
        <p:nvSpPr>
          <p:cNvPr id="3" name="Content Placeholder 2"/>
          <p:cNvSpPr>
            <a:spLocks noGrp="1"/>
          </p:cNvSpPr>
          <p:nvPr>
            <p:ph idx="1"/>
          </p:nvPr>
        </p:nvSpPr>
        <p:spPr>
          <a:xfrm>
            <a:off x="925528" y="1781767"/>
            <a:ext cx="8596668" cy="3880773"/>
          </a:xfrm>
        </p:spPr>
        <p:txBody>
          <a:bodyPr/>
          <a:lstStyle/>
          <a:p>
            <a:r>
              <a:rPr lang="en-US" sz="2800" dirty="0"/>
              <a:t>Confrontation</a:t>
            </a:r>
          </a:p>
          <a:p>
            <a:r>
              <a:rPr lang="en-US" sz="2800" dirty="0"/>
              <a:t>Insight-oriented psychotherapy</a:t>
            </a:r>
          </a:p>
          <a:p>
            <a:r>
              <a:rPr lang="en-US" sz="2800" dirty="0"/>
              <a:t>Generic CBT</a:t>
            </a:r>
          </a:p>
          <a:p>
            <a:r>
              <a:rPr lang="en-US" sz="2800" dirty="0"/>
              <a:t>Intensive group treatment</a:t>
            </a:r>
          </a:p>
          <a:p>
            <a:r>
              <a:rPr lang="en-US" sz="2800" dirty="0"/>
              <a:t>Kicking people out of treatment</a:t>
            </a:r>
          </a:p>
          <a:p>
            <a:endParaRPr lang="en-US" dirty="0"/>
          </a:p>
        </p:txBody>
      </p:sp>
    </p:spTree>
    <p:extLst>
      <p:ext uri="{BB962C8B-B14F-4D97-AF65-F5344CB8AC3E}">
        <p14:creationId xmlns:p14="http://schemas.microsoft.com/office/powerpoint/2010/main" val="279686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28" y="609600"/>
            <a:ext cx="8596668" cy="1320800"/>
          </a:xfrm>
        </p:spPr>
        <p:txBody>
          <a:bodyPr/>
          <a:lstStyle/>
          <a:p>
            <a:r>
              <a:rPr lang="en-US" dirty="0"/>
              <a:t>What </a:t>
            </a:r>
            <a:r>
              <a:rPr lang="en-US" b="1" dirty="0"/>
              <a:t>Does </a:t>
            </a:r>
            <a:r>
              <a:rPr lang="en-US" dirty="0"/>
              <a:t>Work</a:t>
            </a:r>
          </a:p>
        </p:txBody>
      </p:sp>
      <p:sp>
        <p:nvSpPr>
          <p:cNvPr id="3" name="Content Placeholder 2"/>
          <p:cNvSpPr>
            <a:spLocks noGrp="1"/>
          </p:cNvSpPr>
          <p:nvPr>
            <p:ph idx="1"/>
          </p:nvPr>
        </p:nvSpPr>
        <p:spPr>
          <a:xfrm>
            <a:off x="925528" y="1781767"/>
            <a:ext cx="8596668" cy="3880773"/>
          </a:xfrm>
        </p:spPr>
        <p:txBody>
          <a:bodyPr>
            <a:normAutofit/>
          </a:bodyPr>
          <a:lstStyle/>
          <a:p>
            <a:r>
              <a:rPr lang="en-US" sz="2800" dirty="0"/>
              <a:t>Motivational incentives/Contingency management</a:t>
            </a:r>
          </a:p>
          <a:p>
            <a:r>
              <a:rPr lang="en-US" sz="2800" dirty="0"/>
              <a:t>Focused CBT</a:t>
            </a:r>
          </a:p>
          <a:p>
            <a:r>
              <a:rPr lang="en-US" sz="2800" dirty="0"/>
              <a:t>Motivational Interviewing</a:t>
            </a:r>
          </a:p>
          <a:p>
            <a:r>
              <a:rPr lang="en-US" sz="2800" dirty="0"/>
              <a:t>Medications – off-label effectiveness of </a:t>
            </a:r>
            <a:r>
              <a:rPr lang="en-US" sz="2800" dirty="0" err="1"/>
              <a:t>buproprion</a:t>
            </a:r>
            <a:r>
              <a:rPr lang="en-US" sz="2800" dirty="0"/>
              <a:t>, naltrexone, </a:t>
            </a:r>
            <a:r>
              <a:rPr lang="en-US" sz="2800" dirty="0" err="1" smtClean="0"/>
              <a:t>modafinil</a:t>
            </a:r>
            <a:r>
              <a:rPr lang="en-US" sz="2800" dirty="0" smtClean="0"/>
              <a:t>, mirtazapine</a:t>
            </a:r>
            <a:endParaRPr lang="en-US" sz="2800" dirty="0"/>
          </a:p>
          <a:p>
            <a:r>
              <a:rPr lang="en-US" sz="2800" dirty="0"/>
              <a:t>Early indications that exercise is helpful as well</a:t>
            </a:r>
          </a:p>
          <a:p>
            <a:endParaRPr lang="en-US" dirty="0"/>
          </a:p>
        </p:txBody>
      </p:sp>
    </p:spTree>
    <p:extLst>
      <p:ext uri="{BB962C8B-B14F-4D97-AF65-F5344CB8AC3E}">
        <p14:creationId xmlns:p14="http://schemas.microsoft.com/office/powerpoint/2010/main" val="2120608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357745"/>
            <a:ext cx="8801100" cy="1283515"/>
          </a:xfrm>
        </p:spPr>
        <p:txBody>
          <a:bodyPr>
            <a:normAutofit fontScale="90000"/>
          </a:bodyPr>
          <a:lstStyle/>
          <a:p>
            <a:r>
              <a:rPr lang="en-US" dirty="0"/>
              <a:t>Methamphetamine and Opioid Co-Ingestion – What are the Issues?</a:t>
            </a:r>
          </a:p>
        </p:txBody>
      </p:sp>
      <p:sp>
        <p:nvSpPr>
          <p:cNvPr id="3" name="Content Placeholder 2"/>
          <p:cNvSpPr>
            <a:spLocks noGrp="1"/>
          </p:cNvSpPr>
          <p:nvPr>
            <p:ph idx="1"/>
          </p:nvPr>
        </p:nvSpPr>
        <p:spPr/>
        <p:txBody>
          <a:bodyPr>
            <a:normAutofit lnSpcReduction="10000"/>
          </a:bodyPr>
          <a:lstStyle/>
          <a:p>
            <a:r>
              <a:rPr lang="en-US" sz="3000" dirty="0"/>
              <a:t>A </a:t>
            </a:r>
            <a:r>
              <a:rPr lang="en-US" sz="3000" dirty="0">
                <a:solidFill>
                  <a:srgbClr val="355AC1"/>
                </a:solidFill>
              </a:rPr>
              <a:t>synergistic effect </a:t>
            </a:r>
            <a:r>
              <a:rPr lang="en-US" sz="3000" dirty="0">
                <a:solidFill>
                  <a:schemeClr val="tx2"/>
                </a:solidFill>
              </a:rPr>
              <a:t>occurs </a:t>
            </a:r>
            <a:r>
              <a:rPr lang="en-US" sz="3000" dirty="0"/>
              <a:t>when using meth and an opioid together (i.e., the result of using both is greater than the sum of each)</a:t>
            </a:r>
          </a:p>
          <a:p>
            <a:r>
              <a:rPr lang="en-US" sz="3000" dirty="0"/>
              <a:t>The stimulant effect counterbalances the depressant effect, thus </a:t>
            </a:r>
            <a:r>
              <a:rPr lang="en-US" sz="3000" dirty="0">
                <a:solidFill>
                  <a:srgbClr val="355AC1"/>
                </a:solidFill>
              </a:rPr>
              <a:t>increasing overdose risk </a:t>
            </a:r>
            <a:r>
              <a:rPr lang="en-US" sz="3000" dirty="0"/>
              <a:t>(respiratory depression AND cardiac arrest)</a:t>
            </a:r>
          </a:p>
          <a:p>
            <a:r>
              <a:rPr lang="en-US" sz="3000" dirty="0"/>
              <a:t>The </a:t>
            </a:r>
            <a:r>
              <a:rPr lang="en-US" sz="3000" dirty="0">
                <a:solidFill>
                  <a:schemeClr val="tx2"/>
                </a:solidFill>
              </a:rPr>
              <a:t>most potent effect </a:t>
            </a:r>
            <a:r>
              <a:rPr lang="en-US" sz="3000" dirty="0"/>
              <a:t>seems to be in the </a:t>
            </a:r>
            <a:r>
              <a:rPr lang="en-US" sz="3000" dirty="0">
                <a:solidFill>
                  <a:schemeClr val="tx2"/>
                </a:solidFill>
              </a:rPr>
              <a:t>first 90 minutes</a:t>
            </a:r>
            <a:r>
              <a:rPr lang="en-US" sz="3000" dirty="0"/>
              <a:t> of co-injection</a:t>
            </a:r>
          </a:p>
        </p:txBody>
      </p:sp>
      <p:sp>
        <p:nvSpPr>
          <p:cNvPr id="4" name="Slide Number Placeholder 3"/>
          <p:cNvSpPr>
            <a:spLocks noGrp="1"/>
          </p:cNvSpPr>
          <p:nvPr>
            <p:ph type="sldNum" sz="quarter" idx="12"/>
          </p:nvPr>
        </p:nvSpPr>
        <p:spPr/>
        <p:txBody>
          <a:bodyPr/>
          <a:lstStyle/>
          <a:p>
            <a:fld id="{70F353DC-E220-4A57-A478-FFF9A64FA4CB}" type="slidenum">
              <a:rPr lang="en-US" altLang="en-US" smtClean="0"/>
              <a:pPr/>
              <a:t>13</a:t>
            </a:fld>
            <a:endParaRPr lang="en-US" altLang="en-US"/>
          </a:p>
        </p:txBody>
      </p:sp>
    </p:spTree>
    <p:extLst>
      <p:ext uri="{BB962C8B-B14F-4D97-AF65-F5344CB8AC3E}">
        <p14:creationId xmlns:p14="http://schemas.microsoft.com/office/powerpoint/2010/main" val="65530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57745"/>
            <a:ext cx="9936480" cy="1283515"/>
          </a:xfrm>
        </p:spPr>
        <p:txBody>
          <a:bodyPr>
            <a:normAutofit fontScale="90000"/>
          </a:bodyPr>
          <a:lstStyle/>
          <a:p>
            <a:pPr algn="ctr"/>
            <a:r>
              <a:rPr lang="en-US" dirty="0"/>
              <a:t>What are Some Treatment Implications for Methamphetamine and Opioid Co-Ingestion?</a:t>
            </a:r>
          </a:p>
        </p:txBody>
      </p:sp>
      <p:sp>
        <p:nvSpPr>
          <p:cNvPr id="3" name="Content Placeholder 2"/>
          <p:cNvSpPr>
            <a:spLocks noGrp="1"/>
          </p:cNvSpPr>
          <p:nvPr>
            <p:ph idx="1"/>
          </p:nvPr>
        </p:nvSpPr>
        <p:spPr>
          <a:xfrm>
            <a:off x="564729" y="1641260"/>
            <a:ext cx="10185433" cy="5064341"/>
          </a:xfrm>
        </p:spPr>
        <p:txBody>
          <a:bodyPr>
            <a:noAutofit/>
          </a:bodyPr>
          <a:lstStyle/>
          <a:p>
            <a:pPr lvl="1"/>
            <a:r>
              <a:rPr lang="en-US" sz="2400" dirty="0"/>
              <a:t>Make sure you have </a:t>
            </a:r>
            <a:r>
              <a:rPr lang="en-US" sz="2400" dirty="0">
                <a:solidFill>
                  <a:srgbClr val="355AC1"/>
                </a:solidFill>
              </a:rPr>
              <a:t>sufficient naloxone </a:t>
            </a:r>
            <a:r>
              <a:rPr lang="en-US" sz="2400" dirty="0">
                <a:solidFill>
                  <a:schemeClr val="tx2"/>
                </a:solidFill>
              </a:rPr>
              <a:t>kits </a:t>
            </a:r>
            <a:r>
              <a:rPr lang="en-US" sz="2400" dirty="0"/>
              <a:t>available for overdoses</a:t>
            </a:r>
          </a:p>
          <a:p>
            <a:pPr lvl="1"/>
            <a:r>
              <a:rPr lang="en-US" sz="2400" dirty="0"/>
              <a:t>Combine </a:t>
            </a:r>
            <a:r>
              <a:rPr lang="en-US" sz="2400" dirty="0">
                <a:solidFill>
                  <a:schemeClr val="tx2"/>
                </a:solidFill>
              </a:rPr>
              <a:t>MOUD for opioids with contingency management (CM) for meth</a:t>
            </a:r>
            <a:r>
              <a:rPr lang="en-US" sz="2400" dirty="0"/>
              <a:t>. </a:t>
            </a:r>
          </a:p>
          <a:p>
            <a:pPr lvl="1"/>
            <a:r>
              <a:rPr lang="en-US" sz="2400" dirty="0">
                <a:solidFill>
                  <a:srgbClr val="355AC1"/>
                </a:solidFill>
              </a:rPr>
              <a:t>Exercise</a:t>
            </a:r>
            <a:r>
              <a:rPr lang="en-US" sz="2400" dirty="0"/>
              <a:t> may help to </a:t>
            </a:r>
            <a:r>
              <a:rPr lang="en-US" sz="2400" dirty="0">
                <a:solidFill>
                  <a:schemeClr val="tx2"/>
                </a:solidFill>
              </a:rPr>
              <a:t>reduce methamphetamine </a:t>
            </a:r>
            <a:r>
              <a:rPr lang="en-US" sz="2400" dirty="0"/>
              <a:t>use and </a:t>
            </a:r>
            <a:r>
              <a:rPr lang="en-US" sz="2400" dirty="0">
                <a:solidFill>
                  <a:schemeClr val="tx2"/>
                </a:solidFill>
              </a:rPr>
              <a:t>reduce depression and anxiety symptoms </a:t>
            </a:r>
            <a:r>
              <a:rPr lang="en-US" sz="2400" dirty="0"/>
              <a:t>in meth users</a:t>
            </a:r>
          </a:p>
          <a:p>
            <a:pPr lvl="1"/>
            <a:r>
              <a:rPr lang="en-US" sz="2400" dirty="0"/>
              <a:t>Consider medications with off-label indications</a:t>
            </a:r>
          </a:p>
        </p:txBody>
      </p:sp>
      <p:sp>
        <p:nvSpPr>
          <p:cNvPr id="4" name="Slide Number Placeholder 3"/>
          <p:cNvSpPr>
            <a:spLocks noGrp="1"/>
          </p:cNvSpPr>
          <p:nvPr>
            <p:ph type="sldNum" sz="quarter" idx="12"/>
          </p:nvPr>
        </p:nvSpPr>
        <p:spPr/>
        <p:txBody>
          <a:bodyPr/>
          <a:lstStyle/>
          <a:p>
            <a:fld id="{70F353DC-E220-4A57-A478-FFF9A64FA4CB}" type="slidenum">
              <a:rPr lang="en-US" altLang="en-US" smtClean="0"/>
              <a:pPr/>
              <a:t>14</a:t>
            </a:fld>
            <a:endParaRPr lang="en-US" altLang="en-US"/>
          </a:p>
        </p:txBody>
      </p:sp>
    </p:spTree>
    <p:extLst>
      <p:ext uri="{BB962C8B-B14F-4D97-AF65-F5344CB8AC3E}">
        <p14:creationId xmlns:p14="http://schemas.microsoft.com/office/powerpoint/2010/main" val="1129431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Cannabis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682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Marijuana is the #1 Illicit Drug Used in the U.S. among People 12 and Older</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16</a:t>
            </a:fld>
            <a:endParaRPr lang="en-US"/>
          </a:p>
        </p:txBody>
      </p:sp>
      <p:pic>
        <p:nvPicPr>
          <p:cNvPr id="5" name="Picture 4" descr="past month illicit drug use broken down by substance"/>
          <p:cNvPicPr>
            <a:picLocks noChangeAspect="1"/>
          </p:cNvPicPr>
          <p:nvPr/>
        </p:nvPicPr>
        <p:blipFill>
          <a:blip r:embed="rId3"/>
          <a:stretch>
            <a:fillRect/>
          </a:stretch>
        </p:blipFill>
        <p:spPr>
          <a:xfrm>
            <a:off x="2133600" y="2286001"/>
            <a:ext cx="8172450" cy="2679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1524000" y="6550224"/>
            <a:ext cx="5135572" cy="307777"/>
          </a:xfrm>
          <a:prstGeom prst="rect">
            <a:avLst/>
          </a:prstGeom>
          <a:noFill/>
        </p:spPr>
        <p:txBody>
          <a:bodyPr wrap="square" rtlCol="0">
            <a:spAutoFit/>
          </a:bodyPr>
          <a:lstStyle/>
          <a:p>
            <a:r>
              <a:rPr lang="en-US" sz="1400" dirty="0">
                <a:latin typeface="+mj-lt"/>
                <a:cs typeface="Microsoft Sans Serif"/>
              </a:rPr>
              <a:t>SOURCE:  SAMHSA, NSDUH, 2016 findings.</a:t>
            </a:r>
          </a:p>
        </p:txBody>
      </p:sp>
      <p:sp>
        <p:nvSpPr>
          <p:cNvPr id="7" name="TextBox 6"/>
          <p:cNvSpPr txBox="1"/>
          <p:nvPr/>
        </p:nvSpPr>
        <p:spPr>
          <a:xfrm>
            <a:off x="677333" y="5410204"/>
            <a:ext cx="9990667" cy="830997"/>
          </a:xfrm>
          <a:prstGeom prst="rect">
            <a:avLst/>
          </a:prstGeom>
          <a:noFill/>
        </p:spPr>
        <p:txBody>
          <a:bodyPr wrap="square" rtlCol="0">
            <a:spAutoFit/>
          </a:bodyPr>
          <a:lstStyle/>
          <a:p>
            <a:pPr algn="ctr"/>
            <a:r>
              <a:rPr lang="en-US" sz="2400" dirty="0"/>
              <a:t>The number of past month marijuana users corresponds to </a:t>
            </a:r>
            <a:r>
              <a:rPr lang="en-US" sz="2400" dirty="0">
                <a:solidFill>
                  <a:srgbClr val="355AC1"/>
                </a:solidFill>
              </a:rPr>
              <a:t>8.9% </a:t>
            </a:r>
            <a:r>
              <a:rPr lang="en-US" sz="2400" dirty="0"/>
              <a:t>of the </a:t>
            </a:r>
            <a:br>
              <a:rPr lang="en-US" sz="2400" dirty="0"/>
            </a:br>
            <a:r>
              <a:rPr lang="en-US" sz="2400" dirty="0"/>
              <a:t>US population aged 12 and older</a:t>
            </a:r>
          </a:p>
        </p:txBody>
      </p:sp>
    </p:spTree>
    <p:extLst>
      <p:ext uri="{BB962C8B-B14F-4D97-AF65-F5344CB8AC3E}">
        <p14:creationId xmlns:p14="http://schemas.microsoft.com/office/powerpoint/2010/main" val="316211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181" y="304800"/>
            <a:ext cx="10331777" cy="838200"/>
          </a:xfrm>
        </p:spPr>
        <p:txBody>
          <a:bodyPr vert="horz" lIns="91440" tIns="45720" rIns="91440" bIns="45720" rtlCol="0" anchor="ctr">
            <a:normAutofit fontScale="90000"/>
          </a:bodyPr>
          <a:lstStyle/>
          <a:p>
            <a:pPr algn="ctr">
              <a:lnSpc>
                <a:spcPct val="90000"/>
              </a:lnSpc>
            </a:pPr>
            <a:r>
              <a:rPr lang="en-US" sz="4400" dirty="0"/>
              <a:t>Marijuana is Now More Common than </a:t>
            </a:r>
            <a:br>
              <a:rPr lang="en-US" sz="4400" dirty="0"/>
            </a:br>
            <a:r>
              <a:rPr lang="en-US" sz="4400" dirty="0"/>
              <a:t>Cigarettes among High School Seniors</a:t>
            </a:r>
          </a:p>
        </p:txBody>
      </p:sp>
      <p:sp>
        <p:nvSpPr>
          <p:cNvPr id="5" name="TextBox 4"/>
          <p:cNvSpPr txBox="1"/>
          <p:nvPr/>
        </p:nvSpPr>
        <p:spPr>
          <a:xfrm>
            <a:off x="1524000" y="6550224"/>
            <a:ext cx="4876800" cy="307777"/>
          </a:xfrm>
          <a:prstGeom prst="rect">
            <a:avLst/>
          </a:prstGeom>
          <a:noFill/>
        </p:spPr>
        <p:txBody>
          <a:bodyPr wrap="square" rtlCol="0">
            <a:spAutoFit/>
          </a:bodyPr>
          <a:lstStyle/>
          <a:p>
            <a:pPr defTabSz="685800"/>
            <a:r>
              <a:rPr lang="en-US" sz="1400" dirty="0">
                <a:solidFill>
                  <a:prstClr val="white"/>
                </a:solidFill>
                <a:latin typeface="+mj-lt"/>
                <a:ea typeface="Microsoft Sans Serif" panose="020B0604020202020204" pitchFamily="34" charset="0"/>
                <a:cs typeface="Microsoft Sans Serif" panose="020B0604020202020204" pitchFamily="34" charset="0"/>
              </a:rPr>
              <a:t>SOURCE: NIDA, MTF 2017 Results.</a:t>
            </a:r>
          </a:p>
        </p:txBody>
      </p:sp>
      <p:grpSp>
        <p:nvGrpSpPr>
          <p:cNvPr id="4" name="Group 3" descr="According to the findings from the 2017 Monitoring the Future Survey, daily marijuana use exceeds daily cigarette use among 8th, 10th, and 12th graders. This year is the first in which daily marijuana use outpaced daily cigarette use. This reflects a steep decline in daily cigarette use and a fairly stable trend in daily marijuana use. The graph included here just includes data for 12th graders.&#10;&#10;REFERENCE:&#10;National Institute on Drug Abuse. (2017). Monitoring the Future Survey: High School and Youth Trends. Retrieved from NIDA. (2017, December 14). Monitoring the Future Survey: High School and Youth Trends. Retrieved from https://www.drugabuse.gov/publications/drugfacts/monitoring-future-survey-high-school-youth-trends on 2018, May 16.&#10;"/>
          <p:cNvGrpSpPr/>
          <p:nvPr/>
        </p:nvGrpSpPr>
        <p:grpSpPr>
          <a:xfrm>
            <a:off x="2479250" y="1434414"/>
            <a:ext cx="7225320" cy="5115810"/>
            <a:chOff x="1524000" y="1683201"/>
            <a:chExt cx="5748454" cy="4385559"/>
          </a:xfrm>
        </p:grpSpPr>
        <p:pic>
          <p:nvPicPr>
            <p:cNvPr id="5122" name="Picture 2" descr="See text description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83201"/>
              <a:ext cx="5748454" cy="43855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20609" y="2411882"/>
              <a:ext cx="783373" cy="369332"/>
            </a:xfrm>
            <a:prstGeom prst="rect">
              <a:avLst/>
            </a:prstGeom>
            <a:solidFill>
              <a:schemeClr val="tx2"/>
            </a:solidFill>
          </p:spPr>
          <p:txBody>
            <a:bodyPr wrap="square" rtlCol="0">
              <a:spAutoFit/>
            </a:bodyPr>
            <a:lstStyle/>
            <a:p>
              <a:r>
                <a:rPr lang="en-US" dirty="0">
                  <a:solidFill>
                    <a:schemeClr val="bg1"/>
                  </a:solidFill>
                </a:rPr>
                <a:t>24.6%</a:t>
              </a:r>
            </a:p>
          </p:txBody>
        </p:sp>
        <p:sp>
          <p:nvSpPr>
            <p:cNvPr id="6" name="TextBox 5"/>
            <p:cNvSpPr txBox="1"/>
            <p:nvPr/>
          </p:nvSpPr>
          <p:spPr>
            <a:xfrm>
              <a:off x="2620725" y="4720931"/>
              <a:ext cx="783373" cy="369332"/>
            </a:xfrm>
            <a:prstGeom prst="rect">
              <a:avLst/>
            </a:prstGeom>
            <a:solidFill>
              <a:schemeClr val="tx2"/>
            </a:solidFill>
          </p:spPr>
          <p:txBody>
            <a:bodyPr wrap="square" rtlCol="0">
              <a:spAutoFit/>
            </a:bodyPr>
            <a:lstStyle/>
            <a:p>
              <a:r>
                <a:rPr lang="en-US" dirty="0">
                  <a:solidFill>
                    <a:schemeClr val="bg1"/>
                  </a:solidFill>
                </a:rPr>
                <a:t>1.9%</a:t>
              </a:r>
            </a:p>
          </p:txBody>
        </p:sp>
        <p:sp>
          <p:nvSpPr>
            <p:cNvPr id="7" name="TextBox 6"/>
            <p:cNvSpPr txBox="1"/>
            <p:nvPr/>
          </p:nvSpPr>
          <p:spPr>
            <a:xfrm>
              <a:off x="6407100" y="4618120"/>
              <a:ext cx="783373" cy="369332"/>
            </a:xfrm>
            <a:prstGeom prst="rect">
              <a:avLst/>
            </a:prstGeom>
            <a:solidFill>
              <a:schemeClr val="tx2"/>
            </a:solidFill>
          </p:spPr>
          <p:txBody>
            <a:bodyPr wrap="square" rtlCol="0">
              <a:spAutoFit/>
            </a:bodyPr>
            <a:lstStyle/>
            <a:p>
              <a:r>
                <a:rPr lang="en-US" dirty="0">
                  <a:solidFill>
                    <a:schemeClr val="bg1"/>
                  </a:solidFill>
                </a:rPr>
                <a:t>4.2%</a:t>
              </a:r>
            </a:p>
          </p:txBody>
        </p:sp>
        <p:sp>
          <p:nvSpPr>
            <p:cNvPr id="8" name="TextBox 7"/>
            <p:cNvSpPr txBox="1"/>
            <p:nvPr/>
          </p:nvSpPr>
          <p:spPr>
            <a:xfrm>
              <a:off x="6407100" y="4183638"/>
              <a:ext cx="783373" cy="369332"/>
            </a:xfrm>
            <a:prstGeom prst="rect">
              <a:avLst/>
            </a:prstGeom>
            <a:solidFill>
              <a:schemeClr val="tx2"/>
            </a:solidFill>
          </p:spPr>
          <p:txBody>
            <a:bodyPr wrap="square" rtlCol="0">
              <a:spAutoFit/>
            </a:bodyPr>
            <a:lstStyle/>
            <a:p>
              <a:r>
                <a:rPr lang="en-US" dirty="0">
                  <a:solidFill>
                    <a:schemeClr val="bg1"/>
                  </a:solidFill>
                </a:rPr>
                <a:t>5.9%</a:t>
              </a:r>
            </a:p>
          </p:txBody>
        </p:sp>
      </p:grpSp>
      <p:sp>
        <p:nvSpPr>
          <p:cNvPr id="9" name="Slide Number Placeholder 8"/>
          <p:cNvSpPr>
            <a:spLocks noGrp="1"/>
          </p:cNvSpPr>
          <p:nvPr>
            <p:ph type="sldNum" sz="quarter" idx="12"/>
          </p:nvPr>
        </p:nvSpPr>
        <p:spPr/>
        <p:txBody>
          <a:bodyPr/>
          <a:lstStyle/>
          <a:p>
            <a:fld id="{7BB5887B-BB3E-4BA5-8A1E-2508AB54A26D}" type="slidenum">
              <a:rPr lang="en-US" smtClean="0"/>
              <a:pPr/>
              <a:t>17</a:t>
            </a:fld>
            <a:endParaRPr lang="en-US"/>
          </a:p>
        </p:txBody>
      </p:sp>
    </p:spTree>
    <p:extLst>
      <p:ext uri="{BB962C8B-B14F-4D97-AF65-F5344CB8AC3E}">
        <p14:creationId xmlns:p14="http://schemas.microsoft.com/office/powerpoint/2010/main" val="293893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066" y="0"/>
            <a:ext cx="8229600" cy="914400"/>
          </a:xfrm>
        </p:spPr>
        <p:txBody>
          <a:bodyPr/>
          <a:lstStyle/>
          <a:p>
            <a:r>
              <a:rPr lang="en-US" dirty="0"/>
              <a:t>Why Do People Use Marijuana?</a:t>
            </a:r>
          </a:p>
        </p:txBody>
      </p:sp>
      <p:sp>
        <p:nvSpPr>
          <p:cNvPr id="3" name="Content Placeholder 2"/>
          <p:cNvSpPr>
            <a:spLocks noGrp="1"/>
          </p:cNvSpPr>
          <p:nvPr>
            <p:ph idx="1"/>
          </p:nvPr>
        </p:nvSpPr>
        <p:spPr>
          <a:xfrm>
            <a:off x="1493828" y="914400"/>
            <a:ext cx="9174172" cy="609600"/>
          </a:xfrm>
        </p:spPr>
        <p:txBody>
          <a:bodyPr>
            <a:normAutofit/>
          </a:bodyPr>
          <a:lstStyle/>
          <a:p>
            <a:pPr marL="0" indent="0" algn="ctr">
              <a:buNone/>
            </a:pPr>
            <a:r>
              <a:rPr lang="en-US" sz="2800" dirty="0">
                <a:cs typeface="Microsoft Sans Serif" pitchFamily="34" charset="0"/>
              </a:rPr>
              <a:t>Among people who used marijuana in the past year:</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18</a:t>
            </a:fld>
            <a:endParaRPr lang="en-US"/>
          </a:p>
        </p:txBody>
      </p:sp>
      <p:sp>
        <p:nvSpPr>
          <p:cNvPr id="5" name="TextBox 4"/>
          <p:cNvSpPr txBox="1"/>
          <p:nvPr/>
        </p:nvSpPr>
        <p:spPr>
          <a:xfrm>
            <a:off x="1493828" y="6550224"/>
            <a:ext cx="4585038" cy="307777"/>
          </a:xfrm>
          <a:prstGeom prst="rect">
            <a:avLst/>
          </a:prstGeom>
          <a:noFill/>
        </p:spPr>
        <p:txBody>
          <a:bodyPr wrap="square" rtlCol="0">
            <a:spAutoFit/>
          </a:bodyPr>
          <a:lstStyle/>
          <a:p>
            <a:r>
              <a:rPr lang="en-US" sz="1400" dirty="0">
                <a:latin typeface="+mj-lt"/>
                <a:cs typeface="Microsoft Sans Serif"/>
              </a:rPr>
              <a:t>SOURCE: Pew Charitable Trust, 2013.</a:t>
            </a:r>
          </a:p>
        </p:txBody>
      </p:sp>
      <p:graphicFrame>
        <p:nvGraphicFramePr>
          <p:cNvPr id="6" name="Chart 5" descr="This chart highlights the findings from a study released in 2013 in which 47% of respondents who used marijuana in the past year reported using it just for fun, 30% reported using it for medical reasons, and 23% reported using it for fun and medical reasons. In other words, over half of the respondents who used marijuana in the past year used it at least in part for medical reasons. &#10;&#10;REFERENCE:&#10;Pew Charitable Trust Foundation. (2013). Who’s Used Marijuana and Why? &#10;"/>
          <p:cNvGraphicFramePr/>
          <p:nvPr>
            <p:extLst>
              <p:ext uri="{D42A27DB-BD31-4B8C-83A1-F6EECF244321}">
                <p14:modId xmlns:p14="http://schemas.microsoft.com/office/powerpoint/2010/main" val="1559415882"/>
              </p:ext>
            </p:extLst>
          </p:nvPr>
        </p:nvGraphicFramePr>
        <p:xfrm>
          <a:off x="1524000" y="1089409"/>
          <a:ext cx="9144000" cy="56405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3867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00" y="585358"/>
            <a:ext cx="10945916" cy="1320800"/>
          </a:xfrm>
        </p:spPr>
        <p:txBody>
          <a:bodyPr>
            <a:noAutofit/>
          </a:bodyPr>
          <a:lstStyle/>
          <a:p>
            <a:r>
              <a:rPr lang="en-US" dirty="0"/>
              <a:t>Acute Effects of Cannabis in Intoxication Phase</a:t>
            </a:r>
          </a:p>
        </p:txBody>
      </p:sp>
      <p:sp>
        <p:nvSpPr>
          <p:cNvPr id="3" name="Content Placeholder 2"/>
          <p:cNvSpPr>
            <a:spLocks noGrp="1"/>
          </p:cNvSpPr>
          <p:nvPr>
            <p:ph idx="1"/>
          </p:nvPr>
        </p:nvSpPr>
        <p:spPr>
          <a:xfrm>
            <a:off x="677333" y="1564849"/>
            <a:ext cx="9970251" cy="4476513"/>
          </a:xfrm>
        </p:spPr>
        <p:txBody>
          <a:bodyPr>
            <a:noAutofit/>
          </a:bodyPr>
          <a:lstStyle/>
          <a:p>
            <a:r>
              <a:rPr lang="en-US" sz="2800" dirty="0"/>
              <a:t>Cognition</a:t>
            </a:r>
          </a:p>
          <a:p>
            <a:pPr lvl="1"/>
            <a:r>
              <a:rPr lang="en-US" sz="2400" dirty="0"/>
              <a:t>Difficulty with complex tasks</a:t>
            </a:r>
          </a:p>
          <a:p>
            <a:pPr lvl="1"/>
            <a:r>
              <a:rPr lang="en-US" sz="2400" dirty="0"/>
              <a:t>Difficulty learning</a:t>
            </a:r>
          </a:p>
          <a:p>
            <a:r>
              <a:rPr lang="en-US" sz="2800" dirty="0"/>
              <a:t>Executive Function</a:t>
            </a:r>
          </a:p>
          <a:p>
            <a:pPr lvl="1"/>
            <a:r>
              <a:rPr lang="en-US" sz="2400" dirty="0"/>
              <a:t>Impaired decision making</a:t>
            </a:r>
          </a:p>
          <a:p>
            <a:pPr lvl="1"/>
            <a:r>
              <a:rPr lang="en-US" sz="2400" dirty="0"/>
              <a:t>Increased risky behavior – STDs, HIV</a:t>
            </a:r>
          </a:p>
          <a:p>
            <a:r>
              <a:rPr lang="en-US" sz="2800" dirty="0"/>
              <a:t>Mood</a:t>
            </a:r>
          </a:p>
          <a:p>
            <a:pPr lvl="1"/>
            <a:r>
              <a:rPr lang="en-US" sz="2400" dirty="0"/>
              <a:t>Anxiety – panic attacks</a:t>
            </a:r>
          </a:p>
          <a:p>
            <a:pPr lvl="1"/>
            <a:r>
              <a:rPr lang="en-US" sz="2400" dirty="0"/>
              <a:t>Psychosis - paranoia</a:t>
            </a:r>
          </a:p>
        </p:txBody>
      </p:sp>
      <p:sp>
        <p:nvSpPr>
          <p:cNvPr id="4" name="Slide Number Placeholder 3"/>
          <p:cNvSpPr>
            <a:spLocks noGrp="1"/>
          </p:cNvSpPr>
          <p:nvPr>
            <p:ph type="sldNum" sz="quarter" idx="12"/>
          </p:nvPr>
        </p:nvSpPr>
        <p:spPr/>
        <p:txBody>
          <a:bodyPr/>
          <a:lstStyle/>
          <a:p>
            <a:fld id="{C1B28A6F-06A0-4359-A774-E9C76C0D0D08}" type="slidenum">
              <a:rPr lang="en-US" smtClean="0"/>
              <a:pPr/>
              <a:t>19</a:t>
            </a:fld>
            <a:endParaRPr lang="en-US"/>
          </a:p>
        </p:txBody>
      </p:sp>
      <p:sp>
        <p:nvSpPr>
          <p:cNvPr id="5" name="TextBox 4"/>
          <p:cNvSpPr txBox="1"/>
          <p:nvPr/>
        </p:nvSpPr>
        <p:spPr>
          <a:xfrm>
            <a:off x="1524000" y="6550224"/>
            <a:ext cx="7943850" cy="307777"/>
          </a:xfrm>
          <a:prstGeom prst="rect">
            <a:avLst/>
          </a:prstGeom>
          <a:noFill/>
        </p:spPr>
        <p:txBody>
          <a:bodyPr wrap="square" rtlCol="0">
            <a:spAutoFit/>
          </a:bodyPr>
          <a:lstStyle>
            <a:defPPr>
              <a:defRPr lang="en-US"/>
            </a:defPPr>
            <a:lvl1pPr defTabSz="685800">
              <a:defRPr sz="1400">
                <a:solidFill>
                  <a:prstClr val="white"/>
                </a:solidFill>
                <a:latin typeface="+mj-lt"/>
                <a:ea typeface="Microsoft Sans Serif" panose="020B0604020202020204" pitchFamily="34" charset="0"/>
                <a:cs typeface="Microsoft Sans Serif" panose="020B0604020202020204" pitchFamily="34" charset="0"/>
              </a:defRPr>
            </a:lvl1pPr>
          </a:lstStyle>
          <a:p>
            <a:r>
              <a:rPr lang="en-US" dirty="0"/>
              <a:t>SOURCE: Dr. Susan Weiss, NIDA, August 2017 National Cannabis Summit Keynote,  Denver, CO.</a:t>
            </a:r>
          </a:p>
        </p:txBody>
      </p:sp>
    </p:spTree>
    <p:extLst>
      <p:ext uri="{BB962C8B-B14F-4D97-AF65-F5344CB8AC3E}">
        <p14:creationId xmlns:p14="http://schemas.microsoft.com/office/powerpoint/2010/main" val="142030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Welcome and Introductions</a:t>
            </a:r>
          </a:p>
          <a:p>
            <a:r>
              <a:rPr lang="en-US" dirty="0" smtClean="0"/>
              <a:t>Addressing co-occurring substance use in patients on MOUD</a:t>
            </a:r>
          </a:p>
          <a:p>
            <a:pPr lvl="1"/>
            <a:r>
              <a:rPr lang="en-US" dirty="0" smtClean="0"/>
              <a:t>Group activity</a:t>
            </a:r>
          </a:p>
          <a:p>
            <a:pPr lvl="1"/>
            <a:r>
              <a:rPr lang="en-US" dirty="0" smtClean="0"/>
              <a:t>Presentation </a:t>
            </a:r>
          </a:p>
          <a:p>
            <a:r>
              <a:rPr lang="en-US" dirty="0" smtClean="0"/>
              <a:t>Solutions and summary</a:t>
            </a:r>
          </a:p>
          <a:p>
            <a:r>
              <a:rPr lang="en-US" dirty="0" smtClean="0"/>
              <a:t>QI reports</a:t>
            </a:r>
          </a:p>
          <a:p>
            <a:r>
              <a:rPr lang="en-US" dirty="0" smtClean="0"/>
              <a:t>Next steps and wrap up</a:t>
            </a:r>
          </a:p>
          <a:p>
            <a:endParaRPr lang="en-US" dirty="0"/>
          </a:p>
        </p:txBody>
      </p:sp>
    </p:spTree>
    <p:extLst>
      <p:ext uri="{BB962C8B-B14F-4D97-AF65-F5344CB8AC3E}">
        <p14:creationId xmlns:p14="http://schemas.microsoft.com/office/powerpoint/2010/main" val="1862909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Cannabis Withdrawal	</a:t>
            </a:r>
            <a:endParaRPr lang="en-US" dirty="0"/>
          </a:p>
        </p:txBody>
      </p:sp>
      <p:sp>
        <p:nvSpPr>
          <p:cNvPr id="3" name="Content Placeholder 2"/>
          <p:cNvSpPr>
            <a:spLocks noGrp="1"/>
          </p:cNvSpPr>
          <p:nvPr>
            <p:ph idx="1"/>
          </p:nvPr>
        </p:nvSpPr>
        <p:spPr/>
        <p:txBody>
          <a:bodyPr/>
          <a:lstStyle/>
          <a:p>
            <a:r>
              <a:rPr lang="en-US" dirty="0" smtClean="0"/>
              <a:t>Added to DSM-5 based on research</a:t>
            </a:r>
          </a:p>
          <a:p>
            <a:r>
              <a:rPr lang="en-US" dirty="0" smtClean="0"/>
              <a:t>Irritability, anger, or aggression</a:t>
            </a:r>
          </a:p>
          <a:p>
            <a:r>
              <a:rPr lang="en-US" dirty="0" smtClean="0"/>
              <a:t>Nervousness or anxiety</a:t>
            </a:r>
          </a:p>
          <a:p>
            <a:r>
              <a:rPr lang="en-US" dirty="0" smtClean="0"/>
              <a:t>Sleep difficulty</a:t>
            </a:r>
          </a:p>
          <a:p>
            <a:r>
              <a:rPr lang="en-US" dirty="0" smtClean="0"/>
              <a:t>Decreased appetite/weight loss</a:t>
            </a:r>
          </a:p>
          <a:p>
            <a:r>
              <a:rPr lang="en-US" dirty="0" smtClean="0"/>
              <a:t>Restlessness</a:t>
            </a:r>
          </a:p>
          <a:p>
            <a:r>
              <a:rPr lang="en-US" dirty="0" smtClean="0"/>
              <a:t>Depressed mood/somatic symptoms</a:t>
            </a:r>
          </a:p>
          <a:p>
            <a:endParaRPr lang="en-US" dirty="0"/>
          </a:p>
        </p:txBody>
      </p:sp>
    </p:spTree>
    <p:extLst>
      <p:ext uri="{BB962C8B-B14F-4D97-AF65-F5344CB8AC3E}">
        <p14:creationId xmlns:p14="http://schemas.microsoft.com/office/powerpoint/2010/main" val="217293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Is Marijuana Use Associated with an Increased Risk of Opioid Misuse?</a:t>
            </a:r>
          </a:p>
        </p:txBody>
      </p:sp>
      <p:sp>
        <p:nvSpPr>
          <p:cNvPr id="4" name="Slide Number Placeholder 3"/>
          <p:cNvSpPr>
            <a:spLocks noGrp="1"/>
          </p:cNvSpPr>
          <p:nvPr>
            <p:ph type="sldNum" sz="quarter" idx="12"/>
          </p:nvPr>
        </p:nvSpPr>
        <p:spPr/>
        <p:txBody>
          <a:bodyPr/>
          <a:lstStyle/>
          <a:p>
            <a:fld id="{C1B28A6F-06A0-4359-A774-E9C76C0D0D08}" type="slidenum">
              <a:rPr lang="en-US" smtClean="0"/>
              <a:pPr/>
              <a:t>21</a:t>
            </a:fld>
            <a:endParaRPr lang="en-US"/>
          </a:p>
        </p:txBody>
      </p:sp>
      <p:sp>
        <p:nvSpPr>
          <p:cNvPr id="3" name="Content Placeholder 2"/>
          <p:cNvSpPr>
            <a:spLocks noGrp="1"/>
          </p:cNvSpPr>
          <p:nvPr>
            <p:ph idx="1"/>
          </p:nvPr>
        </p:nvSpPr>
        <p:spPr>
          <a:xfrm>
            <a:off x="677333" y="1959276"/>
            <a:ext cx="9533467" cy="4517724"/>
          </a:xfrm>
        </p:spPr>
        <p:txBody>
          <a:bodyPr>
            <a:normAutofit/>
          </a:bodyPr>
          <a:lstStyle/>
          <a:p>
            <a:r>
              <a:rPr lang="en-US" sz="3200" dirty="0"/>
              <a:t>Based on data from the National Epidemiologic Survey on Alcohol and Related Conditions</a:t>
            </a:r>
          </a:p>
          <a:p>
            <a:r>
              <a:rPr lang="en-US" sz="3200" dirty="0"/>
              <a:t>Respondents who reported past-year marijuana use had </a:t>
            </a:r>
            <a:r>
              <a:rPr lang="en-US" sz="3200" dirty="0">
                <a:solidFill>
                  <a:srgbClr val="355AC1"/>
                </a:solidFill>
              </a:rPr>
              <a:t>2.2 x higher odds </a:t>
            </a:r>
            <a:r>
              <a:rPr lang="en-US" sz="3200" dirty="0"/>
              <a:t>than non-users </a:t>
            </a:r>
            <a:r>
              <a:rPr lang="en-US" sz="3200" dirty="0">
                <a:solidFill>
                  <a:srgbClr val="355AC1"/>
                </a:solidFill>
              </a:rPr>
              <a:t>of meeting diagnostic criteria</a:t>
            </a:r>
            <a:r>
              <a:rPr lang="en-US" sz="3200" dirty="0">
                <a:solidFill>
                  <a:srgbClr val="FFFF00"/>
                </a:solidFill>
              </a:rPr>
              <a:t> </a:t>
            </a:r>
            <a:r>
              <a:rPr lang="en-US" sz="3200" dirty="0"/>
              <a:t>for a prescription opioid use disorder by follow-up</a:t>
            </a:r>
          </a:p>
          <a:p>
            <a:r>
              <a:rPr lang="en-US" sz="3200" dirty="0"/>
              <a:t>Also had </a:t>
            </a:r>
            <a:r>
              <a:rPr lang="en-US" sz="3200" dirty="0">
                <a:solidFill>
                  <a:srgbClr val="355AC1"/>
                </a:solidFill>
              </a:rPr>
              <a:t>2.6 x greater odds of initiating</a:t>
            </a:r>
            <a:r>
              <a:rPr lang="en-US" sz="3200" dirty="0"/>
              <a:t> prescription opioid misuse</a:t>
            </a:r>
          </a:p>
        </p:txBody>
      </p:sp>
      <p:sp>
        <p:nvSpPr>
          <p:cNvPr id="5" name="TextBox 4"/>
          <p:cNvSpPr txBox="1"/>
          <p:nvPr/>
        </p:nvSpPr>
        <p:spPr>
          <a:xfrm>
            <a:off x="1524000" y="6550224"/>
            <a:ext cx="7943850" cy="307777"/>
          </a:xfrm>
          <a:prstGeom prst="rect">
            <a:avLst/>
          </a:prstGeom>
          <a:noFill/>
        </p:spPr>
        <p:txBody>
          <a:bodyPr wrap="square" rtlCol="0">
            <a:spAutoFit/>
          </a:bodyPr>
          <a:lstStyle>
            <a:defPPr>
              <a:defRPr lang="en-US"/>
            </a:defPPr>
            <a:lvl1pPr defTabSz="685800">
              <a:defRPr sz="1400">
                <a:solidFill>
                  <a:prstClr val="white"/>
                </a:solidFill>
                <a:latin typeface="+mj-lt"/>
                <a:ea typeface="Microsoft Sans Serif" panose="020B0604020202020204" pitchFamily="34" charset="0"/>
                <a:cs typeface="Microsoft Sans Serif" panose="020B0604020202020204" pitchFamily="34" charset="0"/>
              </a:defRPr>
            </a:lvl1pPr>
          </a:lstStyle>
          <a:p>
            <a:r>
              <a:rPr lang="en-US" dirty="0"/>
              <a:t>SOURCE: </a:t>
            </a:r>
            <a:r>
              <a:rPr lang="en-US" dirty="0" err="1"/>
              <a:t>Olfson</a:t>
            </a:r>
            <a:r>
              <a:rPr lang="en-US" dirty="0"/>
              <a:t> et al., 2017.</a:t>
            </a:r>
          </a:p>
        </p:txBody>
      </p:sp>
    </p:spTree>
    <p:extLst>
      <p:ext uri="{BB962C8B-B14F-4D97-AF65-F5344CB8AC3E}">
        <p14:creationId xmlns:p14="http://schemas.microsoft.com/office/powerpoint/2010/main" val="2477348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Benzodiazepines and Other Sedatives</a:t>
            </a:r>
          </a:p>
        </p:txBody>
      </p:sp>
      <p:sp>
        <p:nvSpPr>
          <p:cNvPr id="3" name="Text Placeholder 2"/>
          <p:cNvSpPr>
            <a:spLocks noGrp="1"/>
          </p:cNvSpPr>
          <p:nvPr>
            <p:ph type="body" idx="1"/>
          </p:nvPr>
        </p:nvSpPr>
        <p:spPr/>
        <p:txBody>
          <a:bodyPr/>
          <a:lstStyle/>
          <a:p>
            <a:r>
              <a:rPr lang="en-US" dirty="0"/>
              <a:t>Including alcohol</a:t>
            </a:r>
          </a:p>
        </p:txBody>
      </p:sp>
    </p:spTree>
    <p:extLst>
      <p:ext uri="{BB962C8B-B14F-4D97-AF65-F5344CB8AC3E}">
        <p14:creationId xmlns:p14="http://schemas.microsoft.com/office/powerpoint/2010/main" val="443436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Benzodiazepines/Sedatives</a:t>
            </a:r>
          </a:p>
        </p:txBody>
      </p:sp>
      <p:sp>
        <p:nvSpPr>
          <p:cNvPr id="3" name="Content Placeholder 2"/>
          <p:cNvSpPr>
            <a:spLocks noGrp="1"/>
          </p:cNvSpPr>
          <p:nvPr>
            <p:ph idx="1"/>
          </p:nvPr>
        </p:nvSpPr>
        <p:spPr>
          <a:xfrm>
            <a:off x="441663" y="1745809"/>
            <a:ext cx="10578271" cy="3880773"/>
          </a:xfrm>
        </p:spPr>
        <p:txBody>
          <a:bodyPr>
            <a:normAutofit lnSpcReduction="10000"/>
          </a:bodyPr>
          <a:lstStyle/>
          <a:p>
            <a:r>
              <a:rPr lang="en-US" sz="3200" dirty="0"/>
              <a:t>High co-prescription rate</a:t>
            </a:r>
          </a:p>
          <a:p>
            <a:r>
              <a:rPr lang="en-US" sz="3200" dirty="0"/>
              <a:t>Mixed findings in OD deaths, but since these and opioids are CNS depressants, there are additional safety concerns</a:t>
            </a:r>
          </a:p>
          <a:p>
            <a:r>
              <a:rPr lang="en-US" sz="3200" dirty="0"/>
              <a:t>Not a reason to discontinue buprenorphine</a:t>
            </a:r>
          </a:p>
          <a:p>
            <a:r>
              <a:rPr lang="en-US" sz="3200" dirty="0"/>
              <a:t>Consider slow taper of benzodiazepines as appropriate or treatment for benzodiazepine use disorder</a:t>
            </a:r>
          </a:p>
          <a:p>
            <a:endParaRPr lang="en-US" sz="3200" dirty="0"/>
          </a:p>
        </p:txBody>
      </p:sp>
    </p:spTree>
    <p:extLst>
      <p:ext uri="{BB962C8B-B14F-4D97-AF65-F5344CB8AC3E}">
        <p14:creationId xmlns:p14="http://schemas.microsoft.com/office/powerpoint/2010/main" val="3615576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Guidance on MOUD and Sedatives</a:t>
            </a:r>
            <a:endParaRPr lang="en-US" dirty="0"/>
          </a:p>
        </p:txBody>
      </p:sp>
      <p:pic>
        <p:nvPicPr>
          <p:cNvPr id="4" name="Picture 3" descr="US FDA logo"/>
          <p:cNvPicPr>
            <a:picLocks noChangeAspect="1"/>
          </p:cNvPicPr>
          <p:nvPr/>
        </p:nvPicPr>
        <p:blipFill>
          <a:blip r:embed="rId3"/>
          <a:stretch>
            <a:fillRect/>
          </a:stretch>
        </p:blipFill>
        <p:spPr>
          <a:xfrm>
            <a:off x="677333" y="2621362"/>
            <a:ext cx="4499238" cy="1981372"/>
          </a:xfrm>
          <a:prstGeom prst="rect">
            <a:avLst/>
          </a:prstGeom>
        </p:spPr>
      </p:pic>
      <p:sp>
        <p:nvSpPr>
          <p:cNvPr id="3" name="Content Placeholder 2"/>
          <p:cNvSpPr>
            <a:spLocks noGrp="1"/>
          </p:cNvSpPr>
          <p:nvPr>
            <p:ph idx="1"/>
          </p:nvPr>
        </p:nvSpPr>
        <p:spPr>
          <a:xfrm>
            <a:off x="5433237" y="2621362"/>
            <a:ext cx="5214347" cy="3985030"/>
          </a:xfrm>
        </p:spPr>
        <p:txBody>
          <a:bodyPr/>
          <a:lstStyle/>
          <a:p>
            <a:r>
              <a:rPr lang="en-US" dirty="0" smtClean="0"/>
              <a:t>MOUD </a:t>
            </a:r>
            <a:r>
              <a:rPr lang="en-US" dirty="0"/>
              <a:t>should not be withheld from patients taking benzos or other CNS </a:t>
            </a:r>
            <a:r>
              <a:rPr lang="en-US" dirty="0" smtClean="0"/>
              <a:t>depressants</a:t>
            </a:r>
          </a:p>
          <a:p>
            <a:r>
              <a:rPr lang="en-US" dirty="0" smtClean="0"/>
              <a:t>While </a:t>
            </a:r>
            <a:r>
              <a:rPr lang="en-US" dirty="0"/>
              <a:t>taking both could have serious side effects, </a:t>
            </a:r>
            <a:r>
              <a:rPr lang="en-US" dirty="0" smtClean="0"/>
              <a:t>untreated </a:t>
            </a:r>
            <a:r>
              <a:rPr lang="en-US" dirty="0"/>
              <a:t>OUD outweighs the </a:t>
            </a:r>
            <a:r>
              <a:rPr lang="en-US" dirty="0" smtClean="0"/>
              <a:t>risks </a:t>
            </a:r>
          </a:p>
          <a:p>
            <a:r>
              <a:rPr lang="en-US" dirty="0" smtClean="0"/>
              <a:t>Careful </a:t>
            </a:r>
            <a:r>
              <a:rPr lang="en-US" dirty="0"/>
              <a:t>medication management can reduce those </a:t>
            </a:r>
            <a:r>
              <a:rPr lang="en-US" dirty="0" smtClean="0"/>
              <a:t>risks</a:t>
            </a:r>
            <a:endParaRPr lang="en-US" dirty="0"/>
          </a:p>
        </p:txBody>
      </p:sp>
    </p:spTree>
    <p:extLst>
      <p:ext uri="{BB962C8B-B14F-4D97-AF65-F5344CB8AC3E}">
        <p14:creationId xmlns:p14="http://schemas.microsoft.com/office/powerpoint/2010/main" val="3398799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a:t>
            </a:r>
          </a:p>
        </p:txBody>
      </p:sp>
      <p:sp>
        <p:nvSpPr>
          <p:cNvPr id="3" name="Content Placeholder 2"/>
          <p:cNvSpPr>
            <a:spLocks noGrp="1"/>
          </p:cNvSpPr>
          <p:nvPr>
            <p:ph idx="1"/>
          </p:nvPr>
        </p:nvSpPr>
        <p:spPr/>
        <p:txBody>
          <a:bodyPr>
            <a:normAutofit/>
          </a:bodyPr>
          <a:lstStyle/>
          <a:p>
            <a:r>
              <a:rPr lang="en-US" sz="3200" dirty="0"/>
              <a:t>NIDA CTN study found 38% prevalence of AUD among people seeking OUD treatment </a:t>
            </a:r>
          </a:p>
          <a:p>
            <a:r>
              <a:rPr lang="en-US" sz="3200" dirty="0"/>
              <a:t>Other analyses found alcohol involvement in one fifth of opioid related deaths</a:t>
            </a:r>
          </a:p>
          <a:p>
            <a:endParaRPr lang="en-US" sz="3200" dirty="0"/>
          </a:p>
        </p:txBody>
      </p:sp>
    </p:spTree>
    <p:extLst>
      <p:ext uri="{BB962C8B-B14F-4D97-AF65-F5344CB8AC3E}">
        <p14:creationId xmlns:p14="http://schemas.microsoft.com/office/powerpoint/2010/main" val="2873517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Alcohol and Opioid Use Disorder</a:t>
            </a:r>
          </a:p>
        </p:txBody>
      </p:sp>
      <p:sp>
        <p:nvSpPr>
          <p:cNvPr id="3" name="Content Placeholder 2"/>
          <p:cNvSpPr>
            <a:spLocks noGrp="1"/>
          </p:cNvSpPr>
          <p:nvPr>
            <p:ph idx="1"/>
          </p:nvPr>
        </p:nvSpPr>
        <p:spPr/>
        <p:txBody>
          <a:bodyPr/>
          <a:lstStyle/>
          <a:p>
            <a:r>
              <a:rPr lang="en-US" dirty="0"/>
              <a:t>Naltrexone IM (</a:t>
            </a:r>
            <a:r>
              <a:rPr lang="en-US" dirty="0" err="1"/>
              <a:t>Vivitrol</a:t>
            </a:r>
            <a:r>
              <a:rPr lang="en-US" dirty="0"/>
              <a:t>) may be best choice, as it is FDA approved for both conditions</a:t>
            </a:r>
          </a:p>
          <a:p>
            <a:r>
              <a:rPr lang="en-US" dirty="0"/>
              <a:t> May require medically assisted withdrawal management (e.g., inpatient “detox”), as outpatient induction may not be appropriate</a:t>
            </a:r>
          </a:p>
          <a:p>
            <a:endParaRPr lang="en-US" dirty="0"/>
          </a:p>
        </p:txBody>
      </p:sp>
    </p:spTree>
    <p:extLst>
      <p:ext uri="{BB962C8B-B14F-4D97-AF65-F5344CB8AC3E}">
        <p14:creationId xmlns:p14="http://schemas.microsoft.com/office/powerpoint/2010/main" val="3799186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Fentanyl</a:t>
            </a:r>
          </a:p>
        </p:txBody>
      </p:sp>
      <p:grpSp>
        <p:nvGrpSpPr>
          <p:cNvPr id="11" name="Group 10" descr="US map showing % change in fentanyl reports in NFLIS-Drug in the US by State: 2016-17"/>
          <p:cNvGrpSpPr/>
          <p:nvPr/>
        </p:nvGrpSpPr>
        <p:grpSpPr>
          <a:xfrm>
            <a:off x="2893631" y="36742"/>
            <a:ext cx="7734321" cy="6230425"/>
            <a:chOff x="2894028" y="84395"/>
            <a:chExt cx="7734321" cy="6230425"/>
          </a:xfrm>
        </p:grpSpPr>
        <p:pic>
          <p:nvPicPr>
            <p:cNvPr id="6" name="Picture 5" descr="US map showing % change in fentanyl reports"/>
            <p:cNvPicPr>
              <a:picLocks noChangeAspect="1"/>
            </p:cNvPicPr>
            <p:nvPr/>
          </p:nvPicPr>
          <p:blipFill>
            <a:blip r:embed="rId2"/>
            <a:stretch>
              <a:fillRect/>
            </a:stretch>
          </p:blipFill>
          <p:spPr>
            <a:xfrm>
              <a:off x="2894028" y="84395"/>
              <a:ext cx="7734321" cy="6230425"/>
            </a:xfrm>
            <a:prstGeom prst="rect">
              <a:avLst/>
            </a:prstGeom>
          </p:spPr>
        </p:pic>
        <p:sp>
          <p:nvSpPr>
            <p:cNvPr id="10" name="Rectangle 9"/>
            <p:cNvSpPr/>
            <p:nvPr/>
          </p:nvSpPr>
          <p:spPr>
            <a:xfrm>
              <a:off x="2894028" y="5391490"/>
              <a:ext cx="4286333" cy="923330"/>
            </a:xfrm>
            <a:prstGeom prst="rect">
              <a:avLst/>
            </a:prstGeom>
          </p:spPr>
          <p:txBody>
            <a:bodyPr wrap="square">
              <a:spAutoFit/>
            </a:bodyPr>
            <a:lstStyle/>
            <a:p>
              <a:r>
                <a:rPr lang="en-US" dirty="0">
                  <a:latin typeface="Myriad Pro"/>
                </a:rPr>
                <a:t>Percentage change in </a:t>
              </a:r>
              <a:r>
                <a:rPr lang="en-US" b="1" dirty="0">
                  <a:latin typeface="Myriad Pro"/>
                </a:rPr>
                <a:t>fentanyl </a:t>
              </a:r>
              <a:r>
                <a:rPr lang="en-US" dirty="0">
                  <a:latin typeface="Myriad Pro"/>
                </a:rPr>
                <a:t>reports in NFLIS-Drug in the United States by State: 2016–2017 </a:t>
              </a:r>
              <a:endParaRPr lang="en-US" dirty="0"/>
            </a:p>
          </p:txBody>
        </p:sp>
      </p:grpSp>
    </p:spTree>
    <p:extLst>
      <p:ext uri="{BB962C8B-B14F-4D97-AF65-F5344CB8AC3E}">
        <p14:creationId xmlns:p14="http://schemas.microsoft.com/office/powerpoint/2010/main" val="14853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a:t>
            </a:r>
            <a:r>
              <a:rPr lang="en-US" dirty="0" smtClean="0"/>
              <a:t>Practices to Treat MOUD and Other Opioid Use</a:t>
            </a:r>
            <a:endParaRPr lang="en-US" dirty="0"/>
          </a:p>
        </p:txBody>
      </p:sp>
      <p:sp>
        <p:nvSpPr>
          <p:cNvPr id="3" name="Content Placeholder 2"/>
          <p:cNvSpPr>
            <a:spLocks noGrp="1"/>
          </p:cNvSpPr>
          <p:nvPr>
            <p:ph idx="1"/>
          </p:nvPr>
        </p:nvSpPr>
        <p:spPr/>
        <p:txBody>
          <a:bodyPr/>
          <a:lstStyle/>
          <a:p>
            <a:r>
              <a:rPr lang="en-US" dirty="0"/>
              <a:t>Informed consent</a:t>
            </a:r>
          </a:p>
          <a:p>
            <a:r>
              <a:rPr lang="en-US" dirty="0"/>
              <a:t>Regular UDS</a:t>
            </a:r>
          </a:p>
          <a:p>
            <a:r>
              <a:rPr lang="en-US" dirty="0"/>
              <a:t>Checking CURES</a:t>
            </a:r>
          </a:p>
          <a:p>
            <a:r>
              <a:rPr lang="en-US" dirty="0"/>
              <a:t>Shorter supplies of buprenorphine</a:t>
            </a:r>
          </a:p>
          <a:p>
            <a:r>
              <a:rPr lang="en-US" dirty="0"/>
              <a:t>See patient more frequently</a:t>
            </a:r>
          </a:p>
        </p:txBody>
      </p:sp>
    </p:spTree>
    <p:extLst>
      <p:ext uri="{BB962C8B-B14F-4D97-AF65-F5344CB8AC3E}">
        <p14:creationId xmlns:p14="http://schemas.microsoft.com/office/powerpoint/2010/main" val="23631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err="1"/>
              <a:t>Nonopioid</a:t>
            </a:r>
            <a:r>
              <a:rPr lang="en-US" dirty="0"/>
              <a:t> substance use is common in patients on MOUD</a:t>
            </a:r>
          </a:p>
          <a:p>
            <a:r>
              <a:rPr lang="en-US" dirty="0"/>
              <a:t>Practice should focus on treating the </a:t>
            </a:r>
            <a:r>
              <a:rPr lang="en-US" dirty="0" err="1"/>
              <a:t>nonopioid</a:t>
            </a:r>
            <a:r>
              <a:rPr lang="en-US" dirty="0"/>
              <a:t> substance use </a:t>
            </a:r>
          </a:p>
          <a:p>
            <a:r>
              <a:rPr lang="en-US" dirty="0"/>
              <a:t>MOUD treatment should be continued</a:t>
            </a:r>
          </a:p>
          <a:p>
            <a:pPr marL="0" indent="0">
              <a:buNone/>
            </a:pPr>
            <a:endParaRPr lang="en-US" dirty="0"/>
          </a:p>
        </p:txBody>
      </p:sp>
    </p:spTree>
    <p:extLst>
      <p:ext uri="{BB962C8B-B14F-4D97-AF65-F5344CB8AC3E}">
        <p14:creationId xmlns:p14="http://schemas.microsoft.com/office/powerpoint/2010/main" val="4105958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559502"/>
            <a:ext cx="7766936" cy="1646302"/>
          </a:xfrm>
        </p:spPr>
        <p:txBody>
          <a:bodyPr/>
          <a:lstStyle/>
          <a:p>
            <a:r>
              <a:rPr lang="en-US" dirty="0"/>
              <a:t>Comorbid Substance Use and MOUD</a:t>
            </a:r>
          </a:p>
        </p:txBody>
      </p:sp>
      <p:sp>
        <p:nvSpPr>
          <p:cNvPr id="3" name="Subtitle 2"/>
          <p:cNvSpPr>
            <a:spLocks noGrp="1"/>
          </p:cNvSpPr>
          <p:nvPr>
            <p:ph type="subTitle" idx="1"/>
          </p:nvPr>
        </p:nvSpPr>
        <p:spPr/>
        <p:txBody>
          <a:bodyPr>
            <a:noAutofit/>
          </a:bodyPr>
          <a:lstStyle/>
          <a:p>
            <a:endParaRPr lang="en-US" sz="1400" dirty="0"/>
          </a:p>
        </p:txBody>
      </p:sp>
    </p:spTree>
    <p:extLst>
      <p:ext uri="{BB962C8B-B14F-4D97-AF65-F5344CB8AC3E}">
        <p14:creationId xmlns:p14="http://schemas.microsoft.com/office/powerpoint/2010/main" val="1874638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Contingency Management (aka Motivational Incentives)</a:t>
            </a:r>
          </a:p>
        </p:txBody>
      </p:sp>
      <p:sp>
        <p:nvSpPr>
          <p:cNvPr id="3" name="Content Placeholder 2"/>
          <p:cNvSpPr>
            <a:spLocks noGrp="1"/>
          </p:cNvSpPr>
          <p:nvPr>
            <p:ph idx="1"/>
          </p:nvPr>
        </p:nvSpPr>
        <p:spPr/>
        <p:txBody>
          <a:bodyPr/>
          <a:lstStyle/>
          <a:p>
            <a:r>
              <a:rPr lang="en-US" dirty="0"/>
              <a:t>Best practice for stimulant use disorder in patients with MOUD</a:t>
            </a:r>
          </a:p>
          <a:p>
            <a:r>
              <a:rPr lang="en-US" dirty="0"/>
              <a:t>Use tangible rewards for concrete behaviors</a:t>
            </a:r>
          </a:p>
          <a:p>
            <a:r>
              <a:rPr lang="en-US" dirty="0"/>
              <a:t>Use escalating rewards (get more incentives with more positive behavior) or fishbowl method (pick tickets with reinforcers)</a:t>
            </a:r>
          </a:p>
        </p:txBody>
      </p:sp>
    </p:spTree>
    <p:extLst>
      <p:ext uri="{BB962C8B-B14F-4D97-AF65-F5344CB8AC3E}">
        <p14:creationId xmlns:p14="http://schemas.microsoft.com/office/powerpoint/2010/main" val="608077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1300" y="443491"/>
            <a:ext cx="4243987" cy="1320800"/>
          </a:xfrm>
        </p:spPr>
        <p:txBody>
          <a:bodyPr>
            <a:normAutofit fontScale="90000"/>
          </a:bodyPr>
          <a:lstStyle/>
          <a:p>
            <a:pPr>
              <a:defRPr/>
            </a:pPr>
            <a:r>
              <a:rPr lang="en-US" altLang="en-US" dirty="0">
                <a:ea typeface="ＭＳ Ｐゴシック" charset="-128"/>
              </a:rPr>
              <a:t>How Incentives </a:t>
            </a:r>
            <a:br>
              <a:rPr lang="en-US" altLang="en-US" dirty="0">
                <a:ea typeface="ＭＳ Ｐゴシック" charset="-128"/>
              </a:rPr>
            </a:br>
            <a:r>
              <a:rPr lang="en-US" altLang="en-US" dirty="0">
                <a:ea typeface="ＭＳ Ｐゴシック" charset="-128"/>
              </a:rPr>
              <a:t>Could Work For You</a:t>
            </a:r>
            <a:br>
              <a:rPr lang="en-US" altLang="en-US" dirty="0">
                <a:ea typeface="ＭＳ Ｐゴシック" charset="-128"/>
              </a:rPr>
            </a:br>
            <a:endParaRPr lang="en-US" dirty="0"/>
          </a:p>
        </p:txBody>
      </p:sp>
      <p:grpSp>
        <p:nvGrpSpPr>
          <p:cNvPr id="2" name="Group 1" descr="More patients&#10;-attend treatment&#10;-give negative samples"/>
          <p:cNvGrpSpPr/>
          <p:nvPr/>
        </p:nvGrpSpPr>
        <p:grpSpPr>
          <a:xfrm>
            <a:off x="7988192" y="3307534"/>
            <a:ext cx="3395801" cy="1146222"/>
            <a:chOff x="7890886" y="2570117"/>
            <a:chExt cx="3395801" cy="1146222"/>
          </a:xfrm>
        </p:grpSpPr>
        <p:sp>
          <p:nvSpPr>
            <p:cNvPr id="743426" name="Rectangle 2"/>
            <p:cNvSpPr>
              <a:spLocks noChangeArrowheads="1"/>
            </p:cNvSpPr>
            <p:nvPr/>
          </p:nvSpPr>
          <p:spPr bwMode="auto">
            <a:xfrm>
              <a:off x="7890886" y="2570117"/>
              <a:ext cx="1875513" cy="369332"/>
            </a:xfrm>
            <a:prstGeom prst="rect">
              <a:avLst/>
            </a:prstGeom>
            <a:noFill/>
            <a:ln w="9525">
              <a:noFill/>
              <a:miter lim="800000"/>
              <a:headEnd/>
              <a:tailEnd/>
            </a:ln>
          </p:spPr>
          <p:txBody>
            <a:bodyPr wrap="none" lIns="0" tIns="0" rIns="0" bIns="0">
              <a:spAutoFit/>
            </a:bodyPr>
            <a:lstStyle/>
            <a:p>
              <a:pPr eaLnBrk="1" hangingPunct="1">
                <a:defRPr/>
              </a:pPr>
              <a:r>
                <a:rPr lang="en-US" altLang="en-US" sz="2400" dirty="0">
                  <a:ea typeface="ＭＳ Ｐゴシック" charset="-128"/>
                </a:rPr>
                <a:t>More</a:t>
              </a:r>
              <a:r>
                <a:rPr lang="en-US" altLang="en-US" sz="2400" b="1" dirty="0">
                  <a:effectLst>
                    <a:outerShdw blurRad="38100" dist="38100" dir="2700000" algn="tl">
                      <a:srgbClr val="FFFFFF"/>
                    </a:outerShdw>
                  </a:effectLst>
                  <a:latin typeface="Times"/>
                  <a:ea typeface="ＭＳ Ｐゴシック" charset="-128"/>
                </a:rPr>
                <a:t> </a:t>
              </a:r>
              <a:r>
                <a:rPr lang="en-US" altLang="en-US" sz="2400" dirty="0">
                  <a:ea typeface="ＭＳ Ｐゴシック" charset="-128"/>
                </a:rPr>
                <a:t>patients</a:t>
              </a:r>
            </a:p>
          </p:txBody>
        </p:sp>
        <p:sp>
          <p:nvSpPr>
            <p:cNvPr id="743427" name="Rectangle 3"/>
            <p:cNvSpPr>
              <a:spLocks noChangeArrowheads="1"/>
            </p:cNvSpPr>
            <p:nvPr/>
          </p:nvSpPr>
          <p:spPr bwMode="auto">
            <a:xfrm>
              <a:off x="8004923" y="2971224"/>
              <a:ext cx="2659382" cy="369332"/>
            </a:xfrm>
            <a:prstGeom prst="rect">
              <a:avLst/>
            </a:prstGeom>
            <a:noFill/>
            <a:ln w="9525">
              <a:noFill/>
              <a:miter lim="800000"/>
              <a:headEnd/>
              <a:tailEnd/>
            </a:ln>
          </p:spPr>
          <p:txBody>
            <a:bodyPr wrap="none" lIns="0" tIns="0" rIns="0" bIns="0">
              <a:spAutoFit/>
            </a:bodyPr>
            <a:lstStyle/>
            <a:p>
              <a:pPr eaLnBrk="1" hangingPunct="1">
                <a:buFontTx/>
                <a:buChar char="•"/>
                <a:defRPr/>
              </a:pPr>
              <a:r>
                <a:rPr lang="en-US" altLang="en-US" sz="2400" b="1" dirty="0">
                  <a:effectLst>
                    <a:outerShdw blurRad="38100" dist="38100" dir="2700000" algn="tl">
                      <a:srgbClr val="FFFFFF"/>
                    </a:outerShdw>
                  </a:effectLst>
                  <a:latin typeface="Times"/>
                  <a:ea typeface="ＭＳ Ｐゴシック" charset="-128"/>
                </a:rPr>
                <a:t>  </a:t>
              </a:r>
              <a:r>
                <a:rPr lang="en-US" altLang="en-US" sz="2400" dirty="0">
                  <a:ea typeface="ＭＳ Ｐゴシック" charset="-128"/>
                </a:rPr>
                <a:t>attend</a:t>
              </a:r>
              <a:r>
                <a:rPr lang="en-US" altLang="en-US" sz="2400" b="1" dirty="0">
                  <a:effectLst>
                    <a:outerShdw blurRad="38100" dist="38100" dir="2700000" algn="tl">
                      <a:srgbClr val="FFFFFF"/>
                    </a:outerShdw>
                  </a:effectLst>
                  <a:latin typeface="Times"/>
                  <a:ea typeface="ＭＳ Ｐゴシック" charset="-128"/>
                </a:rPr>
                <a:t> </a:t>
              </a:r>
              <a:r>
                <a:rPr lang="en-US" altLang="en-US" sz="2400" dirty="0">
                  <a:ea typeface="ＭＳ Ｐゴシック" charset="-128"/>
                </a:rPr>
                <a:t>treatment</a:t>
              </a:r>
            </a:p>
          </p:txBody>
        </p:sp>
        <p:sp>
          <p:nvSpPr>
            <p:cNvPr id="743428" name="Rectangle 4"/>
            <p:cNvSpPr>
              <a:spLocks noChangeArrowheads="1"/>
            </p:cNvSpPr>
            <p:nvPr/>
          </p:nvSpPr>
          <p:spPr bwMode="auto">
            <a:xfrm>
              <a:off x="7890886" y="3347007"/>
              <a:ext cx="3395801" cy="369332"/>
            </a:xfrm>
            <a:prstGeom prst="rect">
              <a:avLst/>
            </a:prstGeom>
            <a:noFill/>
            <a:ln w="9525">
              <a:noFill/>
              <a:miter lim="800000"/>
              <a:headEnd/>
              <a:tailEnd/>
            </a:ln>
          </p:spPr>
          <p:txBody>
            <a:bodyPr wrap="none" lIns="0" tIns="0" rIns="0" bIns="0">
              <a:spAutoFit/>
            </a:bodyPr>
            <a:lstStyle/>
            <a:p>
              <a:pPr marL="115888" indent="173038">
                <a:buFontTx/>
                <a:buChar char="•"/>
                <a:defRPr/>
              </a:pPr>
              <a:r>
                <a:rPr lang="en-US" altLang="en-US" sz="2400" b="1" dirty="0">
                  <a:effectLst>
                    <a:outerShdw blurRad="38100" dist="38100" dir="2700000" algn="tl">
                      <a:srgbClr val="FFFFFF"/>
                    </a:outerShdw>
                  </a:effectLst>
                  <a:latin typeface="Times"/>
                  <a:ea typeface="ＭＳ Ｐゴシック" charset="-128"/>
                </a:rPr>
                <a:t> </a:t>
              </a:r>
              <a:r>
                <a:rPr lang="en-US" altLang="en-US" sz="2400" dirty="0">
                  <a:ea typeface="ＭＳ Ｐゴシック" charset="-128"/>
                </a:rPr>
                <a:t>give negative samples</a:t>
              </a:r>
            </a:p>
          </p:txBody>
        </p:sp>
      </p:grpSp>
      <p:sp>
        <p:nvSpPr>
          <p:cNvPr id="743436" name="Rectangle 12"/>
          <p:cNvSpPr>
            <a:spLocks noChangeArrowheads="1"/>
          </p:cNvSpPr>
          <p:nvPr/>
        </p:nvSpPr>
        <p:spPr bwMode="auto">
          <a:xfrm>
            <a:off x="1179304" y="3353097"/>
            <a:ext cx="3151505" cy="1107996"/>
          </a:xfrm>
          <a:prstGeom prst="rect">
            <a:avLst/>
          </a:prstGeom>
          <a:noFill/>
          <a:ln w="9525">
            <a:noFill/>
            <a:miter lim="800000"/>
            <a:headEnd/>
            <a:tailEnd/>
          </a:ln>
        </p:spPr>
        <p:txBody>
          <a:bodyPr wrap="none" lIns="0" tIns="0" rIns="0" bIns="0">
            <a:spAutoFit/>
          </a:bodyPr>
          <a:lstStyle/>
          <a:p>
            <a:pPr algn="ctr" eaLnBrk="1" hangingPunct="1">
              <a:defRPr/>
            </a:pPr>
            <a:r>
              <a:rPr lang="en-US" altLang="en-US" sz="2400" dirty="0">
                <a:ea typeface="ＭＳ Ｐゴシック" charset="-128"/>
              </a:rPr>
              <a:t>Patient attends</a:t>
            </a:r>
          </a:p>
          <a:p>
            <a:pPr algn="ctr" eaLnBrk="1" hangingPunct="1">
              <a:defRPr/>
            </a:pPr>
            <a:r>
              <a:rPr lang="en-US" altLang="en-US" sz="2400" dirty="0">
                <a:ea typeface="ＭＳ Ｐゴシック" charset="-128"/>
              </a:rPr>
              <a:t>treatment,</a:t>
            </a:r>
          </a:p>
          <a:p>
            <a:pPr algn="ctr" eaLnBrk="1" hangingPunct="1">
              <a:defRPr/>
            </a:pPr>
            <a:r>
              <a:rPr lang="en-US" altLang="en-US" sz="2400" dirty="0">
                <a:ea typeface="ＭＳ Ｐゴシック" charset="-128"/>
              </a:rPr>
              <a:t>gives negative samples</a:t>
            </a:r>
          </a:p>
        </p:txBody>
      </p:sp>
      <p:sp>
        <p:nvSpPr>
          <p:cNvPr id="743438" name="Rectangle 14"/>
          <p:cNvSpPr>
            <a:spLocks noChangeArrowheads="1"/>
          </p:cNvSpPr>
          <p:nvPr/>
        </p:nvSpPr>
        <p:spPr bwMode="auto">
          <a:xfrm>
            <a:off x="4626462" y="2514384"/>
            <a:ext cx="2689839" cy="430887"/>
          </a:xfrm>
          <a:prstGeom prst="rect">
            <a:avLst/>
          </a:prstGeom>
          <a:noFill/>
          <a:ln w="9525">
            <a:noFill/>
            <a:miter lim="800000"/>
            <a:headEnd/>
            <a:tailEnd/>
          </a:ln>
        </p:spPr>
        <p:txBody>
          <a:bodyPr wrap="none" lIns="0" tIns="0" rIns="0" bIns="0">
            <a:spAutoFit/>
          </a:bodyPr>
          <a:lstStyle/>
          <a:p>
            <a:pPr eaLnBrk="1" hangingPunct="1">
              <a:defRPr/>
            </a:pPr>
            <a:r>
              <a:rPr lang="en-US" altLang="en-US" sz="2400" b="1" dirty="0">
                <a:ea typeface="ＭＳ Ｐゴシック" charset="-128"/>
              </a:rPr>
              <a:t>   </a:t>
            </a:r>
            <a:r>
              <a:rPr lang="en-US" altLang="en-US" sz="2800" b="1" dirty="0">
                <a:ea typeface="ＭＳ Ｐゴシック" charset="-128"/>
              </a:rPr>
              <a:t>Give Incentive</a:t>
            </a:r>
          </a:p>
        </p:txBody>
      </p:sp>
      <p:grpSp>
        <p:nvGrpSpPr>
          <p:cNvPr id="22536" name="Group 15" descr="two hands exchanging a credit card"/>
          <p:cNvGrpSpPr>
            <a:grpSpLocks/>
          </p:cNvGrpSpPr>
          <p:nvPr/>
        </p:nvGrpSpPr>
        <p:grpSpPr bwMode="auto">
          <a:xfrm>
            <a:off x="4648200" y="3276601"/>
            <a:ext cx="3054350" cy="1223963"/>
            <a:chOff x="2131" y="1870"/>
            <a:chExt cx="1924" cy="771"/>
          </a:xfrm>
        </p:grpSpPr>
        <p:grpSp>
          <p:nvGrpSpPr>
            <p:cNvPr id="22538" name="Group 16"/>
            <p:cNvGrpSpPr>
              <a:grpSpLocks/>
            </p:cNvGrpSpPr>
            <p:nvPr/>
          </p:nvGrpSpPr>
          <p:grpSpPr bwMode="auto">
            <a:xfrm>
              <a:off x="2131" y="2129"/>
              <a:ext cx="481" cy="450"/>
              <a:chOff x="2131" y="2129"/>
              <a:chExt cx="481" cy="450"/>
            </a:xfrm>
          </p:grpSpPr>
          <p:sp>
            <p:nvSpPr>
              <p:cNvPr id="22572" name="Freeform 17"/>
              <p:cNvSpPr>
                <a:spLocks/>
              </p:cNvSpPr>
              <p:nvPr/>
            </p:nvSpPr>
            <p:spPr bwMode="auto">
              <a:xfrm>
                <a:off x="2146" y="2150"/>
                <a:ext cx="446" cy="408"/>
              </a:xfrm>
              <a:custGeom>
                <a:avLst/>
                <a:gdLst>
                  <a:gd name="T0" fmla="*/ 0 w 446"/>
                  <a:gd name="T1" fmla="*/ 319 h 408"/>
                  <a:gd name="T2" fmla="*/ 290 w 446"/>
                  <a:gd name="T3" fmla="*/ 319 h 408"/>
                  <a:gd name="T4" fmla="*/ 290 w 446"/>
                  <a:gd name="T5" fmla="*/ 408 h 408"/>
                  <a:gd name="T6" fmla="*/ 446 w 446"/>
                  <a:gd name="T7" fmla="*/ 204 h 408"/>
                  <a:gd name="T8" fmla="*/ 290 w 446"/>
                  <a:gd name="T9" fmla="*/ 0 h 408"/>
                  <a:gd name="T10" fmla="*/ 290 w 446"/>
                  <a:gd name="T11" fmla="*/ 89 h 408"/>
                  <a:gd name="T12" fmla="*/ 0 w 446"/>
                  <a:gd name="T13" fmla="*/ 89 h 408"/>
                  <a:gd name="T14" fmla="*/ 0 w 446"/>
                  <a:gd name="T15" fmla="*/ 319 h 408"/>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408"/>
                  <a:gd name="T26" fmla="*/ 446 w 446"/>
                  <a:gd name="T27" fmla="*/ 408 h 4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408">
                    <a:moveTo>
                      <a:pt x="0" y="319"/>
                    </a:moveTo>
                    <a:lnTo>
                      <a:pt x="290" y="319"/>
                    </a:lnTo>
                    <a:lnTo>
                      <a:pt x="290" y="408"/>
                    </a:lnTo>
                    <a:lnTo>
                      <a:pt x="446" y="204"/>
                    </a:lnTo>
                    <a:lnTo>
                      <a:pt x="290" y="0"/>
                    </a:lnTo>
                    <a:lnTo>
                      <a:pt x="290" y="89"/>
                    </a:lnTo>
                    <a:lnTo>
                      <a:pt x="0" y="89"/>
                    </a:lnTo>
                    <a:lnTo>
                      <a:pt x="0" y="319"/>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3" name="Freeform 18"/>
              <p:cNvSpPr>
                <a:spLocks/>
              </p:cNvSpPr>
              <p:nvPr/>
            </p:nvSpPr>
            <p:spPr bwMode="auto">
              <a:xfrm>
                <a:off x="2131" y="2129"/>
                <a:ext cx="481" cy="450"/>
              </a:xfrm>
              <a:custGeom>
                <a:avLst/>
                <a:gdLst>
                  <a:gd name="T0" fmla="*/ 0 w 481"/>
                  <a:gd name="T1" fmla="*/ 92 h 450"/>
                  <a:gd name="T2" fmla="*/ 0 w 481"/>
                  <a:gd name="T3" fmla="*/ 357 h 450"/>
                  <a:gd name="T4" fmla="*/ 290 w 481"/>
                  <a:gd name="T5" fmla="*/ 357 h 450"/>
                  <a:gd name="T6" fmla="*/ 290 w 481"/>
                  <a:gd name="T7" fmla="*/ 434 h 450"/>
                  <a:gd name="T8" fmla="*/ 292 w 481"/>
                  <a:gd name="T9" fmla="*/ 442 h 450"/>
                  <a:gd name="T10" fmla="*/ 295 w 481"/>
                  <a:gd name="T11" fmla="*/ 448 h 450"/>
                  <a:gd name="T12" fmla="*/ 305 w 481"/>
                  <a:gd name="T13" fmla="*/ 450 h 450"/>
                  <a:gd name="T14" fmla="*/ 310 w 481"/>
                  <a:gd name="T15" fmla="*/ 447 h 450"/>
                  <a:gd name="T16" fmla="*/ 315 w 481"/>
                  <a:gd name="T17" fmla="*/ 442 h 450"/>
                  <a:gd name="T18" fmla="*/ 481 w 481"/>
                  <a:gd name="T19" fmla="*/ 225 h 450"/>
                  <a:gd name="T20" fmla="*/ 315 w 481"/>
                  <a:gd name="T21" fmla="*/ 8 h 450"/>
                  <a:gd name="T22" fmla="*/ 310 w 481"/>
                  <a:gd name="T23" fmla="*/ 3 h 450"/>
                  <a:gd name="T24" fmla="*/ 305 w 481"/>
                  <a:gd name="T25" fmla="*/ 0 h 450"/>
                  <a:gd name="T26" fmla="*/ 295 w 481"/>
                  <a:gd name="T27" fmla="*/ 1 h 450"/>
                  <a:gd name="T28" fmla="*/ 292 w 481"/>
                  <a:gd name="T29" fmla="*/ 8 h 450"/>
                  <a:gd name="T30" fmla="*/ 290 w 481"/>
                  <a:gd name="T31" fmla="*/ 16 h 450"/>
                  <a:gd name="T32" fmla="*/ 290 w 481"/>
                  <a:gd name="T33" fmla="*/ 92 h 450"/>
                  <a:gd name="T34" fmla="*/ 0 w 481"/>
                  <a:gd name="T35" fmla="*/ 92 h 450"/>
                  <a:gd name="T36" fmla="*/ 15 w 481"/>
                  <a:gd name="T37" fmla="*/ 110 h 450"/>
                  <a:gd name="T38" fmla="*/ 305 w 481"/>
                  <a:gd name="T39" fmla="*/ 110 h 450"/>
                  <a:gd name="T40" fmla="*/ 305 w 481"/>
                  <a:gd name="T41" fmla="*/ 21 h 450"/>
                  <a:gd name="T42" fmla="*/ 461 w 481"/>
                  <a:gd name="T43" fmla="*/ 225 h 450"/>
                  <a:gd name="T44" fmla="*/ 305 w 481"/>
                  <a:gd name="T45" fmla="*/ 429 h 450"/>
                  <a:gd name="T46" fmla="*/ 305 w 481"/>
                  <a:gd name="T47" fmla="*/ 340 h 450"/>
                  <a:gd name="T48" fmla="*/ 15 w 481"/>
                  <a:gd name="T49" fmla="*/ 340 h 450"/>
                  <a:gd name="T50" fmla="*/ 15 w 481"/>
                  <a:gd name="T51" fmla="*/ 110 h 450"/>
                  <a:gd name="T52" fmla="*/ 0 w 481"/>
                  <a:gd name="T53" fmla="*/ 92 h 4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1"/>
                  <a:gd name="T82" fmla="*/ 0 h 450"/>
                  <a:gd name="T83" fmla="*/ 481 w 481"/>
                  <a:gd name="T84" fmla="*/ 450 h 4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1" h="450">
                    <a:moveTo>
                      <a:pt x="0" y="92"/>
                    </a:moveTo>
                    <a:lnTo>
                      <a:pt x="0" y="357"/>
                    </a:lnTo>
                    <a:lnTo>
                      <a:pt x="290" y="357"/>
                    </a:lnTo>
                    <a:lnTo>
                      <a:pt x="290" y="434"/>
                    </a:lnTo>
                    <a:lnTo>
                      <a:pt x="292" y="442"/>
                    </a:lnTo>
                    <a:lnTo>
                      <a:pt x="295" y="448"/>
                    </a:lnTo>
                    <a:lnTo>
                      <a:pt x="305" y="450"/>
                    </a:lnTo>
                    <a:lnTo>
                      <a:pt x="310" y="447"/>
                    </a:lnTo>
                    <a:lnTo>
                      <a:pt x="315" y="442"/>
                    </a:lnTo>
                    <a:lnTo>
                      <a:pt x="481" y="225"/>
                    </a:lnTo>
                    <a:lnTo>
                      <a:pt x="315" y="8"/>
                    </a:lnTo>
                    <a:lnTo>
                      <a:pt x="310" y="3"/>
                    </a:lnTo>
                    <a:lnTo>
                      <a:pt x="305" y="0"/>
                    </a:lnTo>
                    <a:lnTo>
                      <a:pt x="295" y="1"/>
                    </a:lnTo>
                    <a:lnTo>
                      <a:pt x="292" y="8"/>
                    </a:lnTo>
                    <a:lnTo>
                      <a:pt x="290" y="16"/>
                    </a:lnTo>
                    <a:lnTo>
                      <a:pt x="290" y="92"/>
                    </a:lnTo>
                    <a:lnTo>
                      <a:pt x="0" y="92"/>
                    </a:lnTo>
                    <a:lnTo>
                      <a:pt x="15" y="110"/>
                    </a:lnTo>
                    <a:lnTo>
                      <a:pt x="305" y="110"/>
                    </a:lnTo>
                    <a:lnTo>
                      <a:pt x="305" y="21"/>
                    </a:lnTo>
                    <a:lnTo>
                      <a:pt x="461" y="225"/>
                    </a:lnTo>
                    <a:lnTo>
                      <a:pt x="305" y="429"/>
                    </a:lnTo>
                    <a:lnTo>
                      <a:pt x="305" y="340"/>
                    </a:lnTo>
                    <a:lnTo>
                      <a:pt x="15" y="340"/>
                    </a:lnTo>
                    <a:lnTo>
                      <a:pt x="15" y="110"/>
                    </a:lnTo>
                    <a:lnTo>
                      <a:pt x="0" y="92"/>
                    </a:lnTo>
                    <a:close/>
                  </a:path>
                </a:pathLst>
              </a:custGeom>
              <a:solidFill>
                <a:srgbClr val="C218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4" name="Freeform 19"/>
              <p:cNvSpPr>
                <a:spLocks/>
              </p:cNvSpPr>
              <p:nvPr/>
            </p:nvSpPr>
            <p:spPr bwMode="auto">
              <a:xfrm>
                <a:off x="2146" y="2150"/>
                <a:ext cx="446" cy="408"/>
              </a:xfrm>
              <a:custGeom>
                <a:avLst/>
                <a:gdLst>
                  <a:gd name="T0" fmla="*/ 0 w 446"/>
                  <a:gd name="T1" fmla="*/ 319 h 408"/>
                  <a:gd name="T2" fmla="*/ 290 w 446"/>
                  <a:gd name="T3" fmla="*/ 319 h 408"/>
                  <a:gd name="T4" fmla="*/ 290 w 446"/>
                  <a:gd name="T5" fmla="*/ 408 h 408"/>
                  <a:gd name="T6" fmla="*/ 446 w 446"/>
                  <a:gd name="T7" fmla="*/ 204 h 408"/>
                  <a:gd name="T8" fmla="*/ 290 w 446"/>
                  <a:gd name="T9" fmla="*/ 0 h 408"/>
                  <a:gd name="T10" fmla="*/ 290 w 446"/>
                  <a:gd name="T11" fmla="*/ 89 h 408"/>
                  <a:gd name="T12" fmla="*/ 0 w 446"/>
                  <a:gd name="T13" fmla="*/ 89 h 408"/>
                  <a:gd name="T14" fmla="*/ 0 w 446"/>
                  <a:gd name="T15" fmla="*/ 319 h 408"/>
                  <a:gd name="T16" fmla="*/ 0 w 446"/>
                  <a:gd name="T17" fmla="*/ 319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408"/>
                  <a:gd name="T29" fmla="*/ 446 w 446"/>
                  <a:gd name="T30" fmla="*/ 408 h 4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408">
                    <a:moveTo>
                      <a:pt x="0" y="319"/>
                    </a:moveTo>
                    <a:lnTo>
                      <a:pt x="290" y="319"/>
                    </a:lnTo>
                    <a:lnTo>
                      <a:pt x="290" y="408"/>
                    </a:lnTo>
                    <a:lnTo>
                      <a:pt x="446" y="204"/>
                    </a:lnTo>
                    <a:lnTo>
                      <a:pt x="290" y="0"/>
                    </a:lnTo>
                    <a:lnTo>
                      <a:pt x="290" y="89"/>
                    </a:lnTo>
                    <a:lnTo>
                      <a:pt x="0" y="89"/>
                    </a:lnTo>
                    <a:lnTo>
                      <a:pt x="0" y="319"/>
                    </a:lnTo>
                    <a:close/>
                  </a:path>
                </a:pathLst>
              </a:custGeom>
              <a:noFill/>
              <a:ln w="31750">
                <a:solidFill>
                  <a:srgbClr val="FFFF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75" name="Freeform 20"/>
              <p:cNvSpPr>
                <a:spLocks/>
              </p:cNvSpPr>
              <p:nvPr/>
            </p:nvSpPr>
            <p:spPr bwMode="auto">
              <a:xfrm>
                <a:off x="2131" y="2129"/>
                <a:ext cx="481" cy="450"/>
              </a:xfrm>
              <a:custGeom>
                <a:avLst/>
                <a:gdLst>
                  <a:gd name="T0" fmla="*/ 0 w 481"/>
                  <a:gd name="T1" fmla="*/ 92 h 450"/>
                  <a:gd name="T2" fmla="*/ 0 w 481"/>
                  <a:gd name="T3" fmla="*/ 357 h 450"/>
                  <a:gd name="T4" fmla="*/ 290 w 481"/>
                  <a:gd name="T5" fmla="*/ 357 h 450"/>
                  <a:gd name="T6" fmla="*/ 290 w 481"/>
                  <a:gd name="T7" fmla="*/ 434 h 450"/>
                  <a:gd name="T8" fmla="*/ 292 w 481"/>
                  <a:gd name="T9" fmla="*/ 442 h 450"/>
                  <a:gd name="T10" fmla="*/ 295 w 481"/>
                  <a:gd name="T11" fmla="*/ 448 h 450"/>
                  <a:gd name="T12" fmla="*/ 305 w 481"/>
                  <a:gd name="T13" fmla="*/ 450 h 450"/>
                  <a:gd name="T14" fmla="*/ 310 w 481"/>
                  <a:gd name="T15" fmla="*/ 447 h 450"/>
                  <a:gd name="T16" fmla="*/ 315 w 481"/>
                  <a:gd name="T17" fmla="*/ 442 h 450"/>
                  <a:gd name="T18" fmla="*/ 481 w 481"/>
                  <a:gd name="T19" fmla="*/ 225 h 450"/>
                  <a:gd name="T20" fmla="*/ 315 w 481"/>
                  <a:gd name="T21" fmla="*/ 8 h 450"/>
                  <a:gd name="T22" fmla="*/ 310 w 481"/>
                  <a:gd name="T23" fmla="*/ 3 h 450"/>
                  <a:gd name="T24" fmla="*/ 305 w 481"/>
                  <a:gd name="T25" fmla="*/ 0 h 450"/>
                  <a:gd name="T26" fmla="*/ 295 w 481"/>
                  <a:gd name="T27" fmla="*/ 1 h 450"/>
                  <a:gd name="T28" fmla="*/ 292 w 481"/>
                  <a:gd name="T29" fmla="*/ 8 h 450"/>
                  <a:gd name="T30" fmla="*/ 290 w 481"/>
                  <a:gd name="T31" fmla="*/ 16 h 450"/>
                  <a:gd name="T32" fmla="*/ 290 w 481"/>
                  <a:gd name="T33" fmla="*/ 92 h 450"/>
                  <a:gd name="T34" fmla="*/ 0 w 481"/>
                  <a:gd name="T35" fmla="*/ 92 h 450"/>
                  <a:gd name="T36" fmla="*/ 15 w 481"/>
                  <a:gd name="T37" fmla="*/ 110 h 450"/>
                  <a:gd name="T38" fmla="*/ 305 w 481"/>
                  <a:gd name="T39" fmla="*/ 110 h 450"/>
                  <a:gd name="T40" fmla="*/ 305 w 481"/>
                  <a:gd name="T41" fmla="*/ 21 h 450"/>
                  <a:gd name="T42" fmla="*/ 461 w 481"/>
                  <a:gd name="T43" fmla="*/ 225 h 450"/>
                  <a:gd name="T44" fmla="*/ 305 w 481"/>
                  <a:gd name="T45" fmla="*/ 429 h 450"/>
                  <a:gd name="T46" fmla="*/ 305 w 481"/>
                  <a:gd name="T47" fmla="*/ 340 h 450"/>
                  <a:gd name="T48" fmla="*/ 15 w 481"/>
                  <a:gd name="T49" fmla="*/ 340 h 450"/>
                  <a:gd name="T50" fmla="*/ 15 w 481"/>
                  <a:gd name="T51" fmla="*/ 110 h 450"/>
                  <a:gd name="T52" fmla="*/ 0 w 481"/>
                  <a:gd name="T53" fmla="*/ 92 h 450"/>
                  <a:gd name="T54" fmla="*/ 0 w 481"/>
                  <a:gd name="T55" fmla="*/ 92 h 4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1"/>
                  <a:gd name="T85" fmla="*/ 0 h 450"/>
                  <a:gd name="T86" fmla="*/ 481 w 481"/>
                  <a:gd name="T87" fmla="*/ 450 h 4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1" h="450">
                    <a:moveTo>
                      <a:pt x="0" y="92"/>
                    </a:moveTo>
                    <a:lnTo>
                      <a:pt x="0" y="357"/>
                    </a:lnTo>
                    <a:lnTo>
                      <a:pt x="290" y="357"/>
                    </a:lnTo>
                    <a:lnTo>
                      <a:pt x="290" y="434"/>
                    </a:lnTo>
                    <a:lnTo>
                      <a:pt x="292" y="442"/>
                    </a:lnTo>
                    <a:lnTo>
                      <a:pt x="295" y="448"/>
                    </a:lnTo>
                    <a:lnTo>
                      <a:pt x="305" y="450"/>
                    </a:lnTo>
                    <a:lnTo>
                      <a:pt x="310" y="447"/>
                    </a:lnTo>
                    <a:lnTo>
                      <a:pt x="315" y="442"/>
                    </a:lnTo>
                    <a:lnTo>
                      <a:pt x="481" y="225"/>
                    </a:lnTo>
                    <a:lnTo>
                      <a:pt x="315" y="8"/>
                    </a:lnTo>
                    <a:lnTo>
                      <a:pt x="310" y="3"/>
                    </a:lnTo>
                    <a:lnTo>
                      <a:pt x="305" y="0"/>
                    </a:lnTo>
                    <a:lnTo>
                      <a:pt x="295" y="1"/>
                    </a:lnTo>
                    <a:lnTo>
                      <a:pt x="292" y="8"/>
                    </a:lnTo>
                    <a:lnTo>
                      <a:pt x="290" y="16"/>
                    </a:lnTo>
                    <a:lnTo>
                      <a:pt x="290" y="92"/>
                    </a:lnTo>
                    <a:lnTo>
                      <a:pt x="0" y="92"/>
                    </a:lnTo>
                    <a:lnTo>
                      <a:pt x="15" y="110"/>
                    </a:lnTo>
                    <a:lnTo>
                      <a:pt x="305" y="110"/>
                    </a:lnTo>
                    <a:lnTo>
                      <a:pt x="305" y="21"/>
                    </a:lnTo>
                    <a:lnTo>
                      <a:pt x="461" y="225"/>
                    </a:lnTo>
                    <a:lnTo>
                      <a:pt x="305" y="429"/>
                    </a:lnTo>
                    <a:lnTo>
                      <a:pt x="305" y="340"/>
                    </a:lnTo>
                    <a:lnTo>
                      <a:pt x="15" y="340"/>
                    </a:lnTo>
                    <a:lnTo>
                      <a:pt x="15" y="110"/>
                    </a:lnTo>
                    <a:lnTo>
                      <a:pt x="0" y="92"/>
                    </a:lnTo>
                    <a:close/>
                  </a:path>
                </a:pathLst>
              </a:custGeom>
              <a:noFill/>
              <a:ln w="31750">
                <a:solidFill>
                  <a:srgbClr val="C2182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2539" name="Group 21"/>
            <p:cNvGrpSpPr>
              <a:grpSpLocks/>
            </p:cNvGrpSpPr>
            <p:nvPr/>
          </p:nvGrpSpPr>
          <p:grpSpPr bwMode="auto">
            <a:xfrm>
              <a:off x="2657" y="1870"/>
              <a:ext cx="853" cy="771"/>
              <a:chOff x="2657" y="1870"/>
              <a:chExt cx="853" cy="771"/>
            </a:xfrm>
          </p:grpSpPr>
          <p:sp>
            <p:nvSpPr>
              <p:cNvPr id="22545" name="Freeform 22"/>
              <p:cNvSpPr>
                <a:spLocks/>
              </p:cNvSpPr>
              <p:nvPr/>
            </p:nvSpPr>
            <p:spPr bwMode="auto">
              <a:xfrm>
                <a:off x="2657" y="1876"/>
                <a:ext cx="853" cy="737"/>
              </a:xfrm>
              <a:custGeom>
                <a:avLst/>
                <a:gdLst>
                  <a:gd name="T0" fmla="*/ 0 w 853"/>
                  <a:gd name="T1" fmla="*/ 397 h 737"/>
                  <a:gd name="T2" fmla="*/ 5 w 853"/>
                  <a:gd name="T3" fmla="*/ 440 h 737"/>
                  <a:gd name="T4" fmla="*/ 18 w 853"/>
                  <a:gd name="T5" fmla="*/ 476 h 737"/>
                  <a:gd name="T6" fmla="*/ 40 w 853"/>
                  <a:gd name="T7" fmla="*/ 504 h 737"/>
                  <a:gd name="T8" fmla="*/ 68 w 853"/>
                  <a:gd name="T9" fmla="*/ 523 h 737"/>
                  <a:gd name="T10" fmla="*/ 85 w 853"/>
                  <a:gd name="T11" fmla="*/ 539 h 737"/>
                  <a:gd name="T12" fmla="*/ 93 w 853"/>
                  <a:gd name="T13" fmla="*/ 562 h 737"/>
                  <a:gd name="T14" fmla="*/ 97 w 853"/>
                  <a:gd name="T15" fmla="*/ 586 h 737"/>
                  <a:gd name="T16" fmla="*/ 95 w 853"/>
                  <a:gd name="T17" fmla="*/ 607 h 737"/>
                  <a:gd name="T18" fmla="*/ 102 w 853"/>
                  <a:gd name="T19" fmla="*/ 674 h 737"/>
                  <a:gd name="T20" fmla="*/ 137 w 853"/>
                  <a:gd name="T21" fmla="*/ 719 h 737"/>
                  <a:gd name="T22" fmla="*/ 190 w 853"/>
                  <a:gd name="T23" fmla="*/ 737 h 737"/>
                  <a:gd name="T24" fmla="*/ 247 w 853"/>
                  <a:gd name="T25" fmla="*/ 724 h 737"/>
                  <a:gd name="T26" fmla="*/ 279 w 853"/>
                  <a:gd name="T27" fmla="*/ 701 h 737"/>
                  <a:gd name="T28" fmla="*/ 316 w 853"/>
                  <a:gd name="T29" fmla="*/ 674 h 737"/>
                  <a:gd name="T30" fmla="*/ 359 w 853"/>
                  <a:gd name="T31" fmla="*/ 659 h 737"/>
                  <a:gd name="T32" fmla="*/ 407 w 853"/>
                  <a:gd name="T33" fmla="*/ 674 h 737"/>
                  <a:gd name="T34" fmla="*/ 481 w 853"/>
                  <a:gd name="T35" fmla="*/ 711 h 737"/>
                  <a:gd name="T36" fmla="*/ 559 w 853"/>
                  <a:gd name="T37" fmla="*/ 730 h 737"/>
                  <a:gd name="T38" fmla="*/ 638 w 853"/>
                  <a:gd name="T39" fmla="*/ 719 h 737"/>
                  <a:gd name="T40" fmla="*/ 711 w 853"/>
                  <a:gd name="T41" fmla="*/ 672 h 737"/>
                  <a:gd name="T42" fmla="*/ 723 w 853"/>
                  <a:gd name="T43" fmla="*/ 643 h 737"/>
                  <a:gd name="T44" fmla="*/ 731 w 853"/>
                  <a:gd name="T45" fmla="*/ 612 h 737"/>
                  <a:gd name="T46" fmla="*/ 738 w 853"/>
                  <a:gd name="T47" fmla="*/ 581 h 737"/>
                  <a:gd name="T48" fmla="*/ 748 w 853"/>
                  <a:gd name="T49" fmla="*/ 551 h 737"/>
                  <a:gd name="T50" fmla="*/ 768 w 853"/>
                  <a:gd name="T51" fmla="*/ 521 h 737"/>
                  <a:gd name="T52" fmla="*/ 798 w 853"/>
                  <a:gd name="T53" fmla="*/ 496 h 737"/>
                  <a:gd name="T54" fmla="*/ 828 w 853"/>
                  <a:gd name="T55" fmla="*/ 471 h 737"/>
                  <a:gd name="T56" fmla="*/ 850 w 853"/>
                  <a:gd name="T57" fmla="*/ 444 h 737"/>
                  <a:gd name="T58" fmla="*/ 852 w 853"/>
                  <a:gd name="T59" fmla="*/ 371 h 737"/>
                  <a:gd name="T60" fmla="*/ 833 w 853"/>
                  <a:gd name="T61" fmla="*/ 303 h 737"/>
                  <a:gd name="T62" fmla="*/ 803 w 853"/>
                  <a:gd name="T63" fmla="*/ 249 h 737"/>
                  <a:gd name="T64" fmla="*/ 770 w 853"/>
                  <a:gd name="T65" fmla="*/ 219 h 737"/>
                  <a:gd name="T66" fmla="*/ 740 w 853"/>
                  <a:gd name="T67" fmla="*/ 183 h 737"/>
                  <a:gd name="T68" fmla="*/ 713 w 853"/>
                  <a:gd name="T69" fmla="*/ 126 h 737"/>
                  <a:gd name="T70" fmla="*/ 681 w 853"/>
                  <a:gd name="T71" fmla="*/ 75 h 737"/>
                  <a:gd name="T72" fmla="*/ 636 w 853"/>
                  <a:gd name="T73" fmla="*/ 52 h 737"/>
                  <a:gd name="T74" fmla="*/ 593 w 853"/>
                  <a:gd name="T75" fmla="*/ 49 h 737"/>
                  <a:gd name="T76" fmla="*/ 564 w 853"/>
                  <a:gd name="T77" fmla="*/ 41 h 737"/>
                  <a:gd name="T78" fmla="*/ 539 w 853"/>
                  <a:gd name="T79" fmla="*/ 26 h 737"/>
                  <a:gd name="T80" fmla="*/ 508 w 853"/>
                  <a:gd name="T81" fmla="*/ 5 h 737"/>
                  <a:gd name="T82" fmla="*/ 478 w 853"/>
                  <a:gd name="T83" fmla="*/ 0 h 737"/>
                  <a:gd name="T84" fmla="*/ 444 w 853"/>
                  <a:gd name="T85" fmla="*/ 3 h 737"/>
                  <a:gd name="T86" fmla="*/ 409 w 853"/>
                  <a:gd name="T87" fmla="*/ 18 h 737"/>
                  <a:gd name="T88" fmla="*/ 376 w 853"/>
                  <a:gd name="T89" fmla="*/ 52 h 737"/>
                  <a:gd name="T90" fmla="*/ 342 w 853"/>
                  <a:gd name="T91" fmla="*/ 89 h 737"/>
                  <a:gd name="T92" fmla="*/ 309 w 853"/>
                  <a:gd name="T93" fmla="*/ 99 h 737"/>
                  <a:gd name="T94" fmla="*/ 265 w 853"/>
                  <a:gd name="T95" fmla="*/ 99 h 737"/>
                  <a:gd name="T96" fmla="*/ 210 w 853"/>
                  <a:gd name="T97" fmla="*/ 105 h 737"/>
                  <a:gd name="T98" fmla="*/ 177 w 853"/>
                  <a:gd name="T99" fmla="*/ 120 h 737"/>
                  <a:gd name="T100" fmla="*/ 155 w 853"/>
                  <a:gd name="T101" fmla="*/ 141 h 737"/>
                  <a:gd name="T102" fmla="*/ 139 w 853"/>
                  <a:gd name="T103" fmla="*/ 169 h 737"/>
                  <a:gd name="T104" fmla="*/ 130 w 853"/>
                  <a:gd name="T105" fmla="*/ 206 h 737"/>
                  <a:gd name="T106" fmla="*/ 112 w 853"/>
                  <a:gd name="T107" fmla="*/ 237 h 737"/>
                  <a:gd name="T108" fmla="*/ 77 w 853"/>
                  <a:gd name="T109" fmla="*/ 264 h 737"/>
                  <a:gd name="T110" fmla="*/ 35 w 853"/>
                  <a:gd name="T111" fmla="*/ 300 h 737"/>
                  <a:gd name="T112" fmla="*/ 3 w 853"/>
                  <a:gd name="T113" fmla="*/ 358 h 737"/>
                  <a:gd name="T114" fmla="*/ 2 w 853"/>
                  <a:gd name="T115" fmla="*/ 366 h 737"/>
                  <a:gd name="T116" fmla="*/ 0 w 853"/>
                  <a:gd name="T117" fmla="*/ 374 h 737"/>
                  <a:gd name="T118" fmla="*/ 0 w 853"/>
                  <a:gd name="T119" fmla="*/ 382 h 737"/>
                  <a:gd name="T120" fmla="*/ 0 w 853"/>
                  <a:gd name="T121" fmla="*/ 390 h 7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3"/>
                  <a:gd name="T184" fmla="*/ 0 h 737"/>
                  <a:gd name="T185" fmla="*/ 853 w 853"/>
                  <a:gd name="T186" fmla="*/ 737 h 7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3" h="737">
                    <a:moveTo>
                      <a:pt x="0" y="390"/>
                    </a:moveTo>
                    <a:lnTo>
                      <a:pt x="0" y="397"/>
                    </a:lnTo>
                    <a:lnTo>
                      <a:pt x="2" y="419"/>
                    </a:lnTo>
                    <a:lnTo>
                      <a:pt x="5" y="440"/>
                    </a:lnTo>
                    <a:lnTo>
                      <a:pt x="12" y="458"/>
                    </a:lnTo>
                    <a:lnTo>
                      <a:pt x="18" y="476"/>
                    </a:lnTo>
                    <a:lnTo>
                      <a:pt x="28" y="491"/>
                    </a:lnTo>
                    <a:lnTo>
                      <a:pt x="40" y="504"/>
                    </a:lnTo>
                    <a:lnTo>
                      <a:pt x="53" y="515"/>
                    </a:lnTo>
                    <a:lnTo>
                      <a:pt x="68" y="523"/>
                    </a:lnTo>
                    <a:lnTo>
                      <a:pt x="77" y="530"/>
                    </a:lnTo>
                    <a:lnTo>
                      <a:pt x="85" y="539"/>
                    </a:lnTo>
                    <a:lnTo>
                      <a:pt x="90" y="551"/>
                    </a:lnTo>
                    <a:lnTo>
                      <a:pt x="93" y="562"/>
                    </a:lnTo>
                    <a:lnTo>
                      <a:pt x="95" y="575"/>
                    </a:lnTo>
                    <a:lnTo>
                      <a:pt x="97" y="586"/>
                    </a:lnTo>
                    <a:lnTo>
                      <a:pt x="97" y="598"/>
                    </a:lnTo>
                    <a:lnTo>
                      <a:pt x="95" y="607"/>
                    </a:lnTo>
                    <a:lnTo>
                      <a:pt x="93" y="643"/>
                    </a:lnTo>
                    <a:lnTo>
                      <a:pt x="102" y="674"/>
                    </a:lnTo>
                    <a:lnTo>
                      <a:pt x="117" y="700"/>
                    </a:lnTo>
                    <a:lnTo>
                      <a:pt x="137" y="719"/>
                    </a:lnTo>
                    <a:lnTo>
                      <a:pt x="162" y="730"/>
                    </a:lnTo>
                    <a:lnTo>
                      <a:pt x="190" y="737"/>
                    </a:lnTo>
                    <a:lnTo>
                      <a:pt x="219" y="734"/>
                    </a:lnTo>
                    <a:lnTo>
                      <a:pt x="247" y="724"/>
                    </a:lnTo>
                    <a:lnTo>
                      <a:pt x="262" y="712"/>
                    </a:lnTo>
                    <a:lnTo>
                      <a:pt x="279" y="701"/>
                    </a:lnTo>
                    <a:lnTo>
                      <a:pt x="296" y="687"/>
                    </a:lnTo>
                    <a:lnTo>
                      <a:pt x="316" y="674"/>
                    </a:lnTo>
                    <a:lnTo>
                      <a:pt x="336" y="664"/>
                    </a:lnTo>
                    <a:lnTo>
                      <a:pt x="359" y="659"/>
                    </a:lnTo>
                    <a:lnTo>
                      <a:pt x="382" y="662"/>
                    </a:lnTo>
                    <a:lnTo>
                      <a:pt x="407" y="674"/>
                    </a:lnTo>
                    <a:lnTo>
                      <a:pt x="444" y="695"/>
                    </a:lnTo>
                    <a:lnTo>
                      <a:pt x="481" y="711"/>
                    </a:lnTo>
                    <a:lnTo>
                      <a:pt x="519" y="724"/>
                    </a:lnTo>
                    <a:lnTo>
                      <a:pt x="559" y="730"/>
                    </a:lnTo>
                    <a:lnTo>
                      <a:pt x="598" y="729"/>
                    </a:lnTo>
                    <a:lnTo>
                      <a:pt x="638" y="719"/>
                    </a:lnTo>
                    <a:lnTo>
                      <a:pt x="675" y="701"/>
                    </a:lnTo>
                    <a:lnTo>
                      <a:pt x="711" y="672"/>
                    </a:lnTo>
                    <a:lnTo>
                      <a:pt x="718" y="657"/>
                    </a:lnTo>
                    <a:lnTo>
                      <a:pt x="723" y="643"/>
                    </a:lnTo>
                    <a:lnTo>
                      <a:pt x="728" y="628"/>
                    </a:lnTo>
                    <a:lnTo>
                      <a:pt x="731" y="612"/>
                    </a:lnTo>
                    <a:lnTo>
                      <a:pt x="735" y="598"/>
                    </a:lnTo>
                    <a:lnTo>
                      <a:pt x="738" y="581"/>
                    </a:lnTo>
                    <a:lnTo>
                      <a:pt x="743" y="567"/>
                    </a:lnTo>
                    <a:lnTo>
                      <a:pt x="748" y="551"/>
                    </a:lnTo>
                    <a:lnTo>
                      <a:pt x="757" y="534"/>
                    </a:lnTo>
                    <a:lnTo>
                      <a:pt x="768" y="521"/>
                    </a:lnTo>
                    <a:lnTo>
                      <a:pt x="783" y="508"/>
                    </a:lnTo>
                    <a:lnTo>
                      <a:pt x="798" y="496"/>
                    </a:lnTo>
                    <a:lnTo>
                      <a:pt x="813" y="483"/>
                    </a:lnTo>
                    <a:lnTo>
                      <a:pt x="828" y="471"/>
                    </a:lnTo>
                    <a:lnTo>
                      <a:pt x="840" y="458"/>
                    </a:lnTo>
                    <a:lnTo>
                      <a:pt x="850" y="444"/>
                    </a:lnTo>
                    <a:lnTo>
                      <a:pt x="853" y="406"/>
                    </a:lnTo>
                    <a:lnTo>
                      <a:pt x="852" y="371"/>
                    </a:lnTo>
                    <a:lnTo>
                      <a:pt x="843" y="335"/>
                    </a:lnTo>
                    <a:lnTo>
                      <a:pt x="833" y="303"/>
                    </a:lnTo>
                    <a:lnTo>
                      <a:pt x="820" y="274"/>
                    </a:lnTo>
                    <a:lnTo>
                      <a:pt x="803" y="249"/>
                    </a:lnTo>
                    <a:lnTo>
                      <a:pt x="787" y="230"/>
                    </a:lnTo>
                    <a:lnTo>
                      <a:pt x="770" y="219"/>
                    </a:lnTo>
                    <a:lnTo>
                      <a:pt x="755" y="204"/>
                    </a:lnTo>
                    <a:lnTo>
                      <a:pt x="740" y="183"/>
                    </a:lnTo>
                    <a:lnTo>
                      <a:pt x="726" y="156"/>
                    </a:lnTo>
                    <a:lnTo>
                      <a:pt x="713" y="126"/>
                    </a:lnTo>
                    <a:lnTo>
                      <a:pt x="698" y="99"/>
                    </a:lnTo>
                    <a:lnTo>
                      <a:pt x="681" y="75"/>
                    </a:lnTo>
                    <a:lnTo>
                      <a:pt x="661" y="58"/>
                    </a:lnTo>
                    <a:lnTo>
                      <a:pt x="636" y="52"/>
                    </a:lnTo>
                    <a:lnTo>
                      <a:pt x="611" y="52"/>
                    </a:lnTo>
                    <a:lnTo>
                      <a:pt x="593" y="49"/>
                    </a:lnTo>
                    <a:lnTo>
                      <a:pt x="576" y="45"/>
                    </a:lnTo>
                    <a:lnTo>
                      <a:pt x="564" y="41"/>
                    </a:lnTo>
                    <a:lnTo>
                      <a:pt x="551" y="34"/>
                    </a:lnTo>
                    <a:lnTo>
                      <a:pt x="539" y="26"/>
                    </a:lnTo>
                    <a:lnTo>
                      <a:pt x="524" y="16"/>
                    </a:lnTo>
                    <a:lnTo>
                      <a:pt x="508" y="5"/>
                    </a:lnTo>
                    <a:lnTo>
                      <a:pt x="493" y="2"/>
                    </a:lnTo>
                    <a:lnTo>
                      <a:pt x="478" y="0"/>
                    </a:lnTo>
                    <a:lnTo>
                      <a:pt x="461" y="0"/>
                    </a:lnTo>
                    <a:lnTo>
                      <a:pt x="444" y="3"/>
                    </a:lnTo>
                    <a:lnTo>
                      <a:pt x="426" y="8"/>
                    </a:lnTo>
                    <a:lnTo>
                      <a:pt x="409" y="18"/>
                    </a:lnTo>
                    <a:lnTo>
                      <a:pt x="392" y="33"/>
                    </a:lnTo>
                    <a:lnTo>
                      <a:pt x="376" y="52"/>
                    </a:lnTo>
                    <a:lnTo>
                      <a:pt x="359" y="75"/>
                    </a:lnTo>
                    <a:lnTo>
                      <a:pt x="342" y="89"/>
                    </a:lnTo>
                    <a:lnTo>
                      <a:pt x="326" y="97"/>
                    </a:lnTo>
                    <a:lnTo>
                      <a:pt x="309" y="99"/>
                    </a:lnTo>
                    <a:lnTo>
                      <a:pt x="289" y="99"/>
                    </a:lnTo>
                    <a:lnTo>
                      <a:pt x="265" y="99"/>
                    </a:lnTo>
                    <a:lnTo>
                      <a:pt x="240" y="101"/>
                    </a:lnTo>
                    <a:lnTo>
                      <a:pt x="210" y="105"/>
                    </a:lnTo>
                    <a:lnTo>
                      <a:pt x="192" y="112"/>
                    </a:lnTo>
                    <a:lnTo>
                      <a:pt x="177" y="120"/>
                    </a:lnTo>
                    <a:lnTo>
                      <a:pt x="165" y="130"/>
                    </a:lnTo>
                    <a:lnTo>
                      <a:pt x="155" y="141"/>
                    </a:lnTo>
                    <a:lnTo>
                      <a:pt x="145" y="154"/>
                    </a:lnTo>
                    <a:lnTo>
                      <a:pt x="139" y="169"/>
                    </a:lnTo>
                    <a:lnTo>
                      <a:pt x="134" y="186"/>
                    </a:lnTo>
                    <a:lnTo>
                      <a:pt x="130" y="206"/>
                    </a:lnTo>
                    <a:lnTo>
                      <a:pt x="124" y="224"/>
                    </a:lnTo>
                    <a:lnTo>
                      <a:pt x="112" y="237"/>
                    </a:lnTo>
                    <a:lnTo>
                      <a:pt x="95" y="249"/>
                    </a:lnTo>
                    <a:lnTo>
                      <a:pt x="77" y="264"/>
                    </a:lnTo>
                    <a:lnTo>
                      <a:pt x="55" y="279"/>
                    </a:lnTo>
                    <a:lnTo>
                      <a:pt x="35" y="300"/>
                    </a:lnTo>
                    <a:lnTo>
                      <a:pt x="17" y="324"/>
                    </a:lnTo>
                    <a:lnTo>
                      <a:pt x="3" y="358"/>
                    </a:lnTo>
                    <a:lnTo>
                      <a:pt x="2" y="361"/>
                    </a:lnTo>
                    <a:lnTo>
                      <a:pt x="2" y="366"/>
                    </a:lnTo>
                    <a:lnTo>
                      <a:pt x="0" y="369"/>
                    </a:lnTo>
                    <a:lnTo>
                      <a:pt x="0" y="374"/>
                    </a:lnTo>
                    <a:lnTo>
                      <a:pt x="0" y="377"/>
                    </a:lnTo>
                    <a:lnTo>
                      <a:pt x="0" y="382"/>
                    </a:lnTo>
                    <a:lnTo>
                      <a:pt x="0" y="385"/>
                    </a:lnTo>
                    <a:lnTo>
                      <a:pt x="0"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6" name="Freeform 23"/>
              <p:cNvSpPr>
                <a:spLocks/>
              </p:cNvSpPr>
              <p:nvPr/>
            </p:nvSpPr>
            <p:spPr bwMode="auto">
              <a:xfrm>
                <a:off x="2657" y="1870"/>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7" name="Freeform 24"/>
              <p:cNvSpPr>
                <a:spLocks/>
              </p:cNvSpPr>
              <p:nvPr/>
            </p:nvSpPr>
            <p:spPr bwMode="auto">
              <a:xfrm>
                <a:off x="2657" y="2640"/>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8" name="Freeform 25"/>
              <p:cNvSpPr>
                <a:spLocks/>
              </p:cNvSpPr>
              <p:nvPr/>
            </p:nvSpPr>
            <p:spPr bwMode="auto">
              <a:xfrm>
                <a:off x="2657" y="1881"/>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9" name="Freeform 26"/>
              <p:cNvSpPr>
                <a:spLocks/>
              </p:cNvSpPr>
              <p:nvPr/>
            </p:nvSpPr>
            <p:spPr bwMode="auto">
              <a:xfrm>
                <a:off x="2657" y="2436"/>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0" name="Freeform 27"/>
              <p:cNvSpPr>
                <a:spLocks/>
              </p:cNvSpPr>
              <p:nvPr/>
            </p:nvSpPr>
            <p:spPr bwMode="auto">
              <a:xfrm>
                <a:off x="2657" y="1870"/>
                <a:ext cx="853" cy="1"/>
              </a:xfrm>
              <a:custGeom>
                <a:avLst/>
                <a:gdLst>
                  <a:gd name="T0" fmla="*/ 853 w 853"/>
                  <a:gd name="T1" fmla="*/ 0 h 1"/>
                  <a:gd name="T2" fmla="*/ 0 w 853"/>
                  <a:gd name="T3" fmla="*/ 0 h 1"/>
                  <a:gd name="T4" fmla="*/ 853 w 853"/>
                  <a:gd name="T5" fmla="*/ 0 h 1"/>
                  <a:gd name="T6" fmla="*/ 0 60000 65536"/>
                  <a:gd name="T7" fmla="*/ 0 60000 65536"/>
                  <a:gd name="T8" fmla="*/ 0 60000 65536"/>
                  <a:gd name="T9" fmla="*/ 0 w 853"/>
                  <a:gd name="T10" fmla="*/ 0 h 1"/>
                  <a:gd name="T11" fmla="*/ 853 w 853"/>
                  <a:gd name="T12" fmla="*/ 1 h 1"/>
                </a:gdLst>
                <a:ahLst/>
                <a:cxnLst>
                  <a:cxn ang="T6">
                    <a:pos x="T0" y="T1"/>
                  </a:cxn>
                  <a:cxn ang="T7">
                    <a:pos x="T2" y="T3"/>
                  </a:cxn>
                  <a:cxn ang="T8">
                    <a:pos x="T4" y="T5"/>
                  </a:cxn>
                </a:cxnLst>
                <a:rect l="T9" t="T10" r="T11" b="T12"/>
                <a:pathLst>
                  <a:path w="853" h="1">
                    <a:moveTo>
                      <a:pt x="853" y="0"/>
                    </a:moveTo>
                    <a:lnTo>
                      <a:pt x="0" y="0"/>
                    </a:lnTo>
                    <a:lnTo>
                      <a:pt x="8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1" name="Freeform 28"/>
              <p:cNvSpPr>
                <a:spLocks/>
              </p:cNvSpPr>
              <p:nvPr/>
            </p:nvSpPr>
            <p:spPr bwMode="auto">
              <a:xfrm>
                <a:off x="2672" y="1888"/>
                <a:ext cx="802" cy="725"/>
              </a:xfrm>
              <a:custGeom>
                <a:avLst/>
                <a:gdLst>
                  <a:gd name="T0" fmla="*/ 611 w 802"/>
                  <a:gd name="T1" fmla="*/ 50 h 725"/>
                  <a:gd name="T2" fmla="*/ 681 w 802"/>
                  <a:gd name="T3" fmla="*/ 119 h 725"/>
                  <a:gd name="T4" fmla="*/ 720 w 802"/>
                  <a:gd name="T5" fmla="*/ 199 h 725"/>
                  <a:gd name="T6" fmla="*/ 767 w 802"/>
                  <a:gd name="T7" fmla="*/ 236 h 725"/>
                  <a:gd name="T8" fmla="*/ 802 w 802"/>
                  <a:gd name="T9" fmla="*/ 270 h 725"/>
                  <a:gd name="T10" fmla="*/ 700 w 802"/>
                  <a:gd name="T11" fmla="*/ 270 h 725"/>
                  <a:gd name="T12" fmla="*/ 621 w 802"/>
                  <a:gd name="T13" fmla="*/ 215 h 725"/>
                  <a:gd name="T14" fmla="*/ 536 w 802"/>
                  <a:gd name="T15" fmla="*/ 216 h 725"/>
                  <a:gd name="T16" fmla="*/ 474 w 802"/>
                  <a:gd name="T17" fmla="*/ 226 h 725"/>
                  <a:gd name="T18" fmla="*/ 436 w 802"/>
                  <a:gd name="T19" fmla="*/ 262 h 725"/>
                  <a:gd name="T20" fmla="*/ 364 w 802"/>
                  <a:gd name="T21" fmla="*/ 278 h 725"/>
                  <a:gd name="T22" fmla="*/ 354 w 802"/>
                  <a:gd name="T23" fmla="*/ 328 h 725"/>
                  <a:gd name="T24" fmla="*/ 381 w 802"/>
                  <a:gd name="T25" fmla="*/ 401 h 725"/>
                  <a:gd name="T26" fmla="*/ 426 w 802"/>
                  <a:gd name="T27" fmla="*/ 391 h 725"/>
                  <a:gd name="T28" fmla="*/ 464 w 802"/>
                  <a:gd name="T29" fmla="*/ 399 h 725"/>
                  <a:gd name="T30" fmla="*/ 511 w 802"/>
                  <a:gd name="T31" fmla="*/ 428 h 725"/>
                  <a:gd name="T32" fmla="*/ 605 w 802"/>
                  <a:gd name="T33" fmla="*/ 412 h 725"/>
                  <a:gd name="T34" fmla="*/ 691 w 802"/>
                  <a:gd name="T35" fmla="*/ 391 h 725"/>
                  <a:gd name="T36" fmla="*/ 696 w 802"/>
                  <a:gd name="T37" fmla="*/ 401 h 725"/>
                  <a:gd name="T38" fmla="*/ 718 w 802"/>
                  <a:gd name="T39" fmla="*/ 438 h 725"/>
                  <a:gd name="T40" fmla="*/ 795 w 802"/>
                  <a:gd name="T41" fmla="*/ 446 h 725"/>
                  <a:gd name="T42" fmla="*/ 742 w 802"/>
                  <a:gd name="T43" fmla="*/ 503 h 725"/>
                  <a:gd name="T44" fmla="*/ 715 w 802"/>
                  <a:gd name="T45" fmla="*/ 584 h 725"/>
                  <a:gd name="T46" fmla="*/ 683 w 802"/>
                  <a:gd name="T47" fmla="*/ 673 h 725"/>
                  <a:gd name="T48" fmla="*/ 554 w 802"/>
                  <a:gd name="T49" fmla="*/ 722 h 725"/>
                  <a:gd name="T50" fmla="*/ 421 w 802"/>
                  <a:gd name="T51" fmla="*/ 649 h 725"/>
                  <a:gd name="T52" fmla="*/ 302 w 802"/>
                  <a:gd name="T53" fmla="*/ 642 h 725"/>
                  <a:gd name="T54" fmla="*/ 200 w 802"/>
                  <a:gd name="T55" fmla="*/ 705 h 725"/>
                  <a:gd name="T56" fmla="*/ 102 w 802"/>
                  <a:gd name="T57" fmla="*/ 665 h 725"/>
                  <a:gd name="T58" fmla="*/ 105 w 802"/>
                  <a:gd name="T59" fmla="*/ 552 h 725"/>
                  <a:gd name="T60" fmla="*/ 18 w 802"/>
                  <a:gd name="T61" fmla="*/ 459 h 725"/>
                  <a:gd name="T62" fmla="*/ 0 w 802"/>
                  <a:gd name="T63" fmla="*/ 372 h 725"/>
                  <a:gd name="T64" fmla="*/ 15 w 802"/>
                  <a:gd name="T65" fmla="*/ 328 h 725"/>
                  <a:gd name="T66" fmla="*/ 40 w 802"/>
                  <a:gd name="T67" fmla="*/ 314 h 725"/>
                  <a:gd name="T68" fmla="*/ 82 w 802"/>
                  <a:gd name="T69" fmla="*/ 356 h 725"/>
                  <a:gd name="T70" fmla="*/ 119 w 802"/>
                  <a:gd name="T71" fmla="*/ 373 h 725"/>
                  <a:gd name="T72" fmla="*/ 130 w 802"/>
                  <a:gd name="T73" fmla="*/ 425 h 725"/>
                  <a:gd name="T74" fmla="*/ 199 w 802"/>
                  <a:gd name="T75" fmla="*/ 524 h 725"/>
                  <a:gd name="T76" fmla="*/ 281 w 802"/>
                  <a:gd name="T77" fmla="*/ 535 h 725"/>
                  <a:gd name="T78" fmla="*/ 359 w 802"/>
                  <a:gd name="T79" fmla="*/ 514 h 725"/>
                  <a:gd name="T80" fmla="*/ 381 w 802"/>
                  <a:gd name="T81" fmla="*/ 477 h 725"/>
                  <a:gd name="T82" fmla="*/ 396 w 802"/>
                  <a:gd name="T83" fmla="*/ 454 h 725"/>
                  <a:gd name="T84" fmla="*/ 391 w 802"/>
                  <a:gd name="T85" fmla="*/ 445 h 725"/>
                  <a:gd name="T86" fmla="*/ 344 w 802"/>
                  <a:gd name="T87" fmla="*/ 454 h 725"/>
                  <a:gd name="T88" fmla="*/ 292 w 802"/>
                  <a:gd name="T89" fmla="*/ 420 h 725"/>
                  <a:gd name="T90" fmla="*/ 289 w 802"/>
                  <a:gd name="T91" fmla="*/ 407 h 725"/>
                  <a:gd name="T92" fmla="*/ 299 w 802"/>
                  <a:gd name="T93" fmla="*/ 406 h 725"/>
                  <a:gd name="T94" fmla="*/ 324 w 802"/>
                  <a:gd name="T95" fmla="*/ 422 h 725"/>
                  <a:gd name="T96" fmla="*/ 362 w 802"/>
                  <a:gd name="T97" fmla="*/ 420 h 725"/>
                  <a:gd name="T98" fmla="*/ 357 w 802"/>
                  <a:gd name="T99" fmla="*/ 383 h 725"/>
                  <a:gd name="T100" fmla="*/ 284 w 802"/>
                  <a:gd name="T101" fmla="*/ 309 h 725"/>
                  <a:gd name="T102" fmla="*/ 220 w 802"/>
                  <a:gd name="T103" fmla="*/ 296 h 725"/>
                  <a:gd name="T104" fmla="*/ 184 w 802"/>
                  <a:gd name="T105" fmla="*/ 288 h 725"/>
                  <a:gd name="T106" fmla="*/ 155 w 802"/>
                  <a:gd name="T107" fmla="*/ 242 h 725"/>
                  <a:gd name="T108" fmla="*/ 132 w 802"/>
                  <a:gd name="T109" fmla="*/ 199 h 725"/>
                  <a:gd name="T110" fmla="*/ 137 w 802"/>
                  <a:gd name="T111" fmla="*/ 155 h 725"/>
                  <a:gd name="T112" fmla="*/ 169 w 802"/>
                  <a:gd name="T113" fmla="*/ 123 h 725"/>
                  <a:gd name="T114" fmla="*/ 217 w 802"/>
                  <a:gd name="T115" fmla="*/ 106 h 725"/>
                  <a:gd name="T116" fmla="*/ 302 w 802"/>
                  <a:gd name="T117" fmla="*/ 100 h 725"/>
                  <a:gd name="T118" fmla="*/ 361 w 802"/>
                  <a:gd name="T119" fmla="*/ 55 h 725"/>
                  <a:gd name="T120" fmla="*/ 434 w 802"/>
                  <a:gd name="T121" fmla="*/ 3 h 725"/>
                  <a:gd name="T122" fmla="*/ 494 w 802"/>
                  <a:gd name="T123" fmla="*/ 12 h 7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2"/>
                  <a:gd name="T187" fmla="*/ 0 h 725"/>
                  <a:gd name="T188" fmla="*/ 802 w 802"/>
                  <a:gd name="T189" fmla="*/ 725 h 7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2" h="725">
                    <a:moveTo>
                      <a:pt x="533" y="37"/>
                    </a:moveTo>
                    <a:lnTo>
                      <a:pt x="548" y="43"/>
                    </a:lnTo>
                    <a:lnTo>
                      <a:pt x="568" y="46"/>
                    </a:lnTo>
                    <a:lnTo>
                      <a:pt x="590" y="48"/>
                    </a:lnTo>
                    <a:lnTo>
                      <a:pt x="611" y="50"/>
                    </a:lnTo>
                    <a:lnTo>
                      <a:pt x="633" y="56"/>
                    </a:lnTo>
                    <a:lnTo>
                      <a:pt x="651" y="64"/>
                    </a:lnTo>
                    <a:lnTo>
                      <a:pt x="668" y="80"/>
                    </a:lnTo>
                    <a:lnTo>
                      <a:pt x="678" y="105"/>
                    </a:lnTo>
                    <a:lnTo>
                      <a:pt x="681" y="119"/>
                    </a:lnTo>
                    <a:lnTo>
                      <a:pt x="686" y="135"/>
                    </a:lnTo>
                    <a:lnTo>
                      <a:pt x="693" y="153"/>
                    </a:lnTo>
                    <a:lnTo>
                      <a:pt x="701" y="169"/>
                    </a:lnTo>
                    <a:lnTo>
                      <a:pt x="710" y="184"/>
                    </a:lnTo>
                    <a:lnTo>
                      <a:pt x="720" y="199"/>
                    </a:lnTo>
                    <a:lnTo>
                      <a:pt x="730" y="210"/>
                    </a:lnTo>
                    <a:lnTo>
                      <a:pt x="743" y="220"/>
                    </a:lnTo>
                    <a:lnTo>
                      <a:pt x="752" y="225"/>
                    </a:lnTo>
                    <a:lnTo>
                      <a:pt x="758" y="229"/>
                    </a:lnTo>
                    <a:lnTo>
                      <a:pt x="767" y="236"/>
                    </a:lnTo>
                    <a:lnTo>
                      <a:pt x="773" y="242"/>
                    </a:lnTo>
                    <a:lnTo>
                      <a:pt x="780" y="249"/>
                    </a:lnTo>
                    <a:lnTo>
                      <a:pt x="788" y="255"/>
                    </a:lnTo>
                    <a:lnTo>
                      <a:pt x="795" y="262"/>
                    </a:lnTo>
                    <a:lnTo>
                      <a:pt x="802" y="270"/>
                    </a:lnTo>
                    <a:lnTo>
                      <a:pt x="782" y="268"/>
                    </a:lnTo>
                    <a:lnTo>
                      <a:pt x="762" y="270"/>
                    </a:lnTo>
                    <a:lnTo>
                      <a:pt x="742" y="271"/>
                    </a:lnTo>
                    <a:lnTo>
                      <a:pt x="720" y="271"/>
                    </a:lnTo>
                    <a:lnTo>
                      <a:pt x="700" y="270"/>
                    </a:lnTo>
                    <a:lnTo>
                      <a:pt x="681" y="265"/>
                    </a:lnTo>
                    <a:lnTo>
                      <a:pt x="665" y="255"/>
                    </a:lnTo>
                    <a:lnTo>
                      <a:pt x="651" y="237"/>
                    </a:lnTo>
                    <a:lnTo>
                      <a:pt x="636" y="223"/>
                    </a:lnTo>
                    <a:lnTo>
                      <a:pt x="621" y="215"/>
                    </a:lnTo>
                    <a:lnTo>
                      <a:pt x="606" y="213"/>
                    </a:lnTo>
                    <a:lnTo>
                      <a:pt x="590" y="213"/>
                    </a:lnTo>
                    <a:lnTo>
                      <a:pt x="571" y="215"/>
                    </a:lnTo>
                    <a:lnTo>
                      <a:pt x="554" y="216"/>
                    </a:lnTo>
                    <a:lnTo>
                      <a:pt x="536" y="216"/>
                    </a:lnTo>
                    <a:lnTo>
                      <a:pt x="521" y="215"/>
                    </a:lnTo>
                    <a:lnTo>
                      <a:pt x="511" y="216"/>
                    </a:lnTo>
                    <a:lnTo>
                      <a:pt x="499" y="218"/>
                    </a:lnTo>
                    <a:lnTo>
                      <a:pt x="488" y="221"/>
                    </a:lnTo>
                    <a:lnTo>
                      <a:pt x="474" y="226"/>
                    </a:lnTo>
                    <a:lnTo>
                      <a:pt x="463" y="231"/>
                    </a:lnTo>
                    <a:lnTo>
                      <a:pt x="453" y="239"/>
                    </a:lnTo>
                    <a:lnTo>
                      <a:pt x="444" y="249"/>
                    </a:lnTo>
                    <a:lnTo>
                      <a:pt x="439" y="260"/>
                    </a:lnTo>
                    <a:lnTo>
                      <a:pt x="436" y="262"/>
                    </a:lnTo>
                    <a:lnTo>
                      <a:pt x="426" y="263"/>
                    </a:lnTo>
                    <a:lnTo>
                      <a:pt x="412" y="265"/>
                    </a:lnTo>
                    <a:lnTo>
                      <a:pt x="396" y="270"/>
                    </a:lnTo>
                    <a:lnTo>
                      <a:pt x="379" y="273"/>
                    </a:lnTo>
                    <a:lnTo>
                      <a:pt x="364" y="278"/>
                    </a:lnTo>
                    <a:lnTo>
                      <a:pt x="351" y="281"/>
                    </a:lnTo>
                    <a:lnTo>
                      <a:pt x="346" y="286"/>
                    </a:lnTo>
                    <a:lnTo>
                      <a:pt x="347" y="299"/>
                    </a:lnTo>
                    <a:lnTo>
                      <a:pt x="351" y="312"/>
                    </a:lnTo>
                    <a:lnTo>
                      <a:pt x="354" y="328"/>
                    </a:lnTo>
                    <a:lnTo>
                      <a:pt x="359" y="343"/>
                    </a:lnTo>
                    <a:lnTo>
                      <a:pt x="364" y="359"/>
                    </a:lnTo>
                    <a:lnTo>
                      <a:pt x="369" y="373"/>
                    </a:lnTo>
                    <a:lnTo>
                      <a:pt x="374" y="386"/>
                    </a:lnTo>
                    <a:lnTo>
                      <a:pt x="381" y="401"/>
                    </a:lnTo>
                    <a:lnTo>
                      <a:pt x="389" y="399"/>
                    </a:lnTo>
                    <a:lnTo>
                      <a:pt x="399" y="398"/>
                    </a:lnTo>
                    <a:lnTo>
                      <a:pt x="407" y="396"/>
                    </a:lnTo>
                    <a:lnTo>
                      <a:pt x="418" y="394"/>
                    </a:lnTo>
                    <a:lnTo>
                      <a:pt x="426" y="391"/>
                    </a:lnTo>
                    <a:lnTo>
                      <a:pt x="434" y="390"/>
                    </a:lnTo>
                    <a:lnTo>
                      <a:pt x="444" y="386"/>
                    </a:lnTo>
                    <a:lnTo>
                      <a:pt x="453" y="385"/>
                    </a:lnTo>
                    <a:lnTo>
                      <a:pt x="458" y="393"/>
                    </a:lnTo>
                    <a:lnTo>
                      <a:pt x="464" y="399"/>
                    </a:lnTo>
                    <a:lnTo>
                      <a:pt x="473" y="407"/>
                    </a:lnTo>
                    <a:lnTo>
                      <a:pt x="481" y="414"/>
                    </a:lnTo>
                    <a:lnTo>
                      <a:pt x="491" y="420"/>
                    </a:lnTo>
                    <a:lnTo>
                      <a:pt x="501" y="425"/>
                    </a:lnTo>
                    <a:lnTo>
                      <a:pt x="511" y="428"/>
                    </a:lnTo>
                    <a:lnTo>
                      <a:pt x="523" y="432"/>
                    </a:lnTo>
                    <a:lnTo>
                      <a:pt x="543" y="430"/>
                    </a:lnTo>
                    <a:lnTo>
                      <a:pt x="564" y="427"/>
                    </a:lnTo>
                    <a:lnTo>
                      <a:pt x="585" y="419"/>
                    </a:lnTo>
                    <a:lnTo>
                      <a:pt x="605" y="412"/>
                    </a:lnTo>
                    <a:lnTo>
                      <a:pt x="625" y="404"/>
                    </a:lnTo>
                    <a:lnTo>
                      <a:pt x="645" y="396"/>
                    </a:lnTo>
                    <a:lnTo>
                      <a:pt x="666" y="391"/>
                    </a:lnTo>
                    <a:lnTo>
                      <a:pt x="688" y="391"/>
                    </a:lnTo>
                    <a:lnTo>
                      <a:pt x="691" y="391"/>
                    </a:lnTo>
                    <a:lnTo>
                      <a:pt x="695" y="393"/>
                    </a:lnTo>
                    <a:lnTo>
                      <a:pt x="695" y="394"/>
                    </a:lnTo>
                    <a:lnTo>
                      <a:pt x="695" y="396"/>
                    </a:lnTo>
                    <a:lnTo>
                      <a:pt x="695" y="399"/>
                    </a:lnTo>
                    <a:lnTo>
                      <a:pt x="696" y="401"/>
                    </a:lnTo>
                    <a:lnTo>
                      <a:pt x="698" y="403"/>
                    </a:lnTo>
                    <a:lnTo>
                      <a:pt x="701" y="403"/>
                    </a:lnTo>
                    <a:lnTo>
                      <a:pt x="701" y="420"/>
                    </a:lnTo>
                    <a:lnTo>
                      <a:pt x="708" y="432"/>
                    </a:lnTo>
                    <a:lnTo>
                      <a:pt x="718" y="438"/>
                    </a:lnTo>
                    <a:lnTo>
                      <a:pt x="733" y="440"/>
                    </a:lnTo>
                    <a:lnTo>
                      <a:pt x="748" y="441"/>
                    </a:lnTo>
                    <a:lnTo>
                      <a:pt x="767" y="441"/>
                    </a:lnTo>
                    <a:lnTo>
                      <a:pt x="782" y="441"/>
                    </a:lnTo>
                    <a:lnTo>
                      <a:pt x="795" y="446"/>
                    </a:lnTo>
                    <a:lnTo>
                      <a:pt x="785" y="458"/>
                    </a:lnTo>
                    <a:lnTo>
                      <a:pt x="773" y="469"/>
                    </a:lnTo>
                    <a:lnTo>
                      <a:pt x="762" y="480"/>
                    </a:lnTo>
                    <a:lnTo>
                      <a:pt x="752" y="492"/>
                    </a:lnTo>
                    <a:lnTo>
                      <a:pt x="742" y="503"/>
                    </a:lnTo>
                    <a:lnTo>
                      <a:pt x="733" y="516"/>
                    </a:lnTo>
                    <a:lnTo>
                      <a:pt x="726" y="529"/>
                    </a:lnTo>
                    <a:lnTo>
                      <a:pt x="721" y="545"/>
                    </a:lnTo>
                    <a:lnTo>
                      <a:pt x="718" y="564"/>
                    </a:lnTo>
                    <a:lnTo>
                      <a:pt x="715" y="584"/>
                    </a:lnTo>
                    <a:lnTo>
                      <a:pt x="710" y="603"/>
                    </a:lnTo>
                    <a:lnTo>
                      <a:pt x="706" y="623"/>
                    </a:lnTo>
                    <a:lnTo>
                      <a:pt x="700" y="641"/>
                    </a:lnTo>
                    <a:lnTo>
                      <a:pt x="691" y="657"/>
                    </a:lnTo>
                    <a:lnTo>
                      <a:pt x="683" y="673"/>
                    </a:lnTo>
                    <a:lnTo>
                      <a:pt x="670" y="688"/>
                    </a:lnTo>
                    <a:lnTo>
                      <a:pt x="643" y="707"/>
                    </a:lnTo>
                    <a:lnTo>
                      <a:pt x="615" y="720"/>
                    </a:lnTo>
                    <a:lnTo>
                      <a:pt x="585" y="725"/>
                    </a:lnTo>
                    <a:lnTo>
                      <a:pt x="554" y="722"/>
                    </a:lnTo>
                    <a:lnTo>
                      <a:pt x="524" y="715"/>
                    </a:lnTo>
                    <a:lnTo>
                      <a:pt x="494" y="702"/>
                    </a:lnTo>
                    <a:lnTo>
                      <a:pt x="466" y="684"/>
                    </a:lnTo>
                    <a:lnTo>
                      <a:pt x="441" y="665"/>
                    </a:lnTo>
                    <a:lnTo>
                      <a:pt x="421" y="649"/>
                    </a:lnTo>
                    <a:lnTo>
                      <a:pt x="397" y="639"/>
                    </a:lnTo>
                    <a:lnTo>
                      <a:pt x="376" y="632"/>
                    </a:lnTo>
                    <a:lnTo>
                      <a:pt x="351" y="629"/>
                    </a:lnTo>
                    <a:lnTo>
                      <a:pt x="327" y="632"/>
                    </a:lnTo>
                    <a:lnTo>
                      <a:pt x="302" y="642"/>
                    </a:lnTo>
                    <a:lnTo>
                      <a:pt x="279" y="657"/>
                    </a:lnTo>
                    <a:lnTo>
                      <a:pt x="257" y="679"/>
                    </a:lnTo>
                    <a:lnTo>
                      <a:pt x="240" y="692"/>
                    </a:lnTo>
                    <a:lnTo>
                      <a:pt x="222" y="700"/>
                    </a:lnTo>
                    <a:lnTo>
                      <a:pt x="200" y="705"/>
                    </a:lnTo>
                    <a:lnTo>
                      <a:pt x="177" y="705"/>
                    </a:lnTo>
                    <a:lnTo>
                      <a:pt x="155" y="700"/>
                    </a:lnTo>
                    <a:lnTo>
                      <a:pt x="134" y="694"/>
                    </a:lnTo>
                    <a:lnTo>
                      <a:pt x="115" y="681"/>
                    </a:lnTo>
                    <a:lnTo>
                      <a:pt x="102" y="665"/>
                    </a:lnTo>
                    <a:lnTo>
                      <a:pt x="95" y="644"/>
                    </a:lnTo>
                    <a:lnTo>
                      <a:pt x="95" y="621"/>
                    </a:lnTo>
                    <a:lnTo>
                      <a:pt x="100" y="598"/>
                    </a:lnTo>
                    <a:lnTo>
                      <a:pt x="104" y="574"/>
                    </a:lnTo>
                    <a:lnTo>
                      <a:pt x="105" y="552"/>
                    </a:lnTo>
                    <a:lnTo>
                      <a:pt x="99" y="527"/>
                    </a:lnTo>
                    <a:lnTo>
                      <a:pt x="78" y="505"/>
                    </a:lnTo>
                    <a:lnTo>
                      <a:pt x="47" y="484"/>
                    </a:lnTo>
                    <a:lnTo>
                      <a:pt x="30" y="474"/>
                    </a:lnTo>
                    <a:lnTo>
                      <a:pt x="18" y="459"/>
                    </a:lnTo>
                    <a:lnTo>
                      <a:pt x="10" y="445"/>
                    </a:lnTo>
                    <a:lnTo>
                      <a:pt x="3" y="427"/>
                    </a:lnTo>
                    <a:lnTo>
                      <a:pt x="0" y="409"/>
                    </a:lnTo>
                    <a:lnTo>
                      <a:pt x="0" y="390"/>
                    </a:lnTo>
                    <a:lnTo>
                      <a:pt x="0" y="372"/>
                    </a:lnTo>
                    <a:lnTo>
                      <a:pt x="3" y="354"/>
                    </a:lnTo>
                    <a:lnTo>
                      <a:pt x="7" y="348"/>
                    </a:lnTo>
                    <a:lnTo>
                      <a:pt x="10" y="341"/>
                    </a:lnTo>
                    <a:lnTo>
                      <a:pt x="12" y="335"/>
                    </a:lnTo>
                    <a:lnTo>
                      <a:pt x="15" y="328"/>
                    </a:lnTo>
                    <a:lnTo>
                      <a:pt x="20" y="322"/>
                    </a:lnTo>
                    <a:lnTo>
                      <a:pt x="23" y="317"/>
                    </a:lnTo>
                    <a:lnTo>
                      <a:pt x="27" y="312"/>
                    </a:lnTo>
                    <a:lnTo>
                      <a:pt x="32" y="305"/>
                    </a:lnTo>
                    <a:lnTo>
                      <a:pt x="40" y="314"/>
                    </a:lnTo>
                    <a:lnTo>
                      <a:pt x="48" y="322"/>
                    </a:lnTo>
                    <a:lnTo>
                      <a:pt x="57" y="330"/>
                    </a:lnTo>
                    <a:lnTo>
                      <a:pt x="65" y="338"/>
                    </a:lnTo>
                    <a:lnTo>
                      <a:pt x="73" y="346"/>
                    </a:lnTo>
                    <a:lnTo>
                      <a:pt x="82" y="356"/>
                    </a:lnTo>
                    <a:lnTo>
                      <a:pt x="90" y="364"/>
                    </a:lnTo>
                    <a:lnTo>
                      <a:pt x="99" y="372"/>
                    </a:lnTo>
                    <a:lnTo>
                      <a:pt x="109" y="367"/>
                    </a:lnTo>
                    <a:lnTo>
                      <a:pt x="115" y="369"/>
                    </a:lnTo>
                    <a:lnTo>
                      <a:pt x="119" y="373"/>
                    </a:lnTo>
                    <a:lnTo>
                      <a:pt x="122" y="383"/>
                    </a:lnTo>
                    <a:lnTo>
                      <a:pt x="124" y="394"/>
                    </a:lnTo>
                    <a:lnTo>
                      <a:pt x="125" y="406"/>
                    </a:lnTo>
                    <a:lnTo>
                      <a:pt x="127" y="416"/>
                    </a:lnTo>
                    <a:lnTo>
                      <a:pt x="130" y="425"/>
                    </a:lnTo>
                    <a:lnTo>
                      <a:pt x="137" y="453"/>
                    </a:lnTo>
                    <a:lnTo>
                      <a:pt x="149" y="477"/>
                    </a:lnTo>
                    <a:lnTo>
                      <a:pt x="164" y="496"/>
                    </a:lnTo>
                    <a:lnTo>
                      <a:pt x="180" y="513"/>
                    </a:lnTo>
                    <a:lnTo>
                      <a:pt x="199" y="524"/>
                    </a:lnTo>
                    <a:lnTo>
                      <a:pt x="217" y="530"/>
                    </a:lnTo>
                    <a:lnTo>
                      <a:pt x="232" y="534"/>
                    </a:lnTo>
                    <a:lnTo>
                      <a:pt x="247" y="532"/>
                    </a:lnTo>
                    <a:lnTo>
                      <a:pt x="264" y="534"/>
                    </a:lnTo>
                    <a:lnTo>
                      <a:pt x="281" y="535"/>
                    </a:lnTo>
                    <a:lnTo>
                      <a:pt x="299" y="535"/>
                    </a:lnTo>
                    <a:lnTo>
                      <a:pt x="316" y="535"/>
                    </a:lnTo>
                    <a:lnTo>
                      <a:pt x="332" y="532"/>
                    </a:lnTo>
                    <a:lnTo>
                      <a:pt x="347" y="526"/>
                    </a:lnTo>
                    <a:lnTo>
                      <a:pt x="359" y="514"/>
                    </a:lnTo>
                    <a:lnTo>
                      <a:pt x="371" y="498"/>
                    </a:lnTo>
                    <a:lnTo>
                      <a:pt x="371" y="492"/>
                    </a:lnTo>
                    <a:lnTo>
                      <a:pt x="372" y="485"/>
                    </a:lnTo>
                    <a:lnTo>
                      <a:pt x="376" y="480"/>
                    </a:lnTo>
                    <a:lnTo>
                      <a:pt x="381" y="477"/>
                    </a:lnTo>
                    <a:lnTo>
                      <a:pt x="386" y="472"/>
                    </a:lnTo>
                    <a:lnTo>
                      <a:pt x="391" y="467"/>
                    </a:lnTo>
                    <a:lnTo>
                      <a:pt x="394" y="462"/>
                    </a:lnTo>
                    <a:lnTo>
                      <a:pt x="396" y="456"/>
                    </a:lnTo>
                    <a:lnTo>
                      <a:pt x="396" y="454"/>
                    </a:lnTo>
                    <a:lnTo>
                      <a:pt x="396" y="451"/>
                    </a:lnTo>
                    <a:lnTo>
                      <a:pt x="394" y="450"/>
                    </a:lnTo>
                    <a:lnTo>
                      <a:pt x="394" y="448"/>
                    </a:lnTo>
                    <a:lnTo>
                      <a:pt x="392" y="446"/>
                    </a:lnTo>
                    <a:lnTo>
                      <a:pt x="391" y="445"/>
                    </a:lnTo>
                    <a:lnTo>
                      <a:pt x="389" y="443"/>
                    </a:lnTo>
                    <a:lnTo>
                      <a:pt x="387" y="443"/>
                    </a:lnTo>
                    <a:lnTo>
                      <a:pt x="374" y="446"/>
                    </a:lnTo>
                    <a:lnTo>
                      <a:pt x="359" y="451"/>
                    </a:lnTo>
                    <a:lnTo>
                      <a:pt x="344" y="454"/>
                    </a:lnTo>
                    <a:lnTo>
                      <a:pt x="331" y="456"/>
                    </a:lnTo>
                    <a:lnTo>
                      <a:pt x="317" y="454"/>
                    </a:lnTo>
                    <a:lnTo>
                      <a:pt x="306" y="450"/>
                    </a:lnTo>
                    <a:lnTo>
                      <a:pt x="297" y="438"/>
                    </a:lnTo>
                    <a:lnTo>
                      <a:pt x="292" y="420"/>
                    </a:lnTo>
                    <a:lnTo>
                      <a:pt x="292" y="417"/>
                    </a:lnTo>
                    <a:lnTo>
                      <a:pt x="292" y="416"/>
                    </a:lnTo>
                    <a:lnTo>
                      <a:pt x="291" y="412"/>
                    </a:lnTo>
                    <a:lnTo>
                      <a:pt x="291" y="411"/>
                    </a:lnTo>
                    <a:lnTo>
                      <a:pt x="289" y="407"/>
                    </a:lnTo>
                    <a:lnTo>
                      <a:pt x="289" y="404"/>
                    </a:lnTo>
                    <a:lnTo>
                      <a:pt x="289" y="401"/>
                    </a:lnTo>
                    <a:lnTo>
                      <a:pt x="289" y="399"/>
                    </a:lnTo>
                    <a:lnTo>
                      <a:pt x="294" y="403"/>
                    </a:lnTo>
                    <a:lnTo>
                      <a:pt x="299" y="406"/>
                    </a:lnTo>
                    <a:lnTo>
                      <a:pt x="304" y="409"/>
                    </a:lnTo>
                    <a:lnTo>
                      <a:pt x="309" y="412"/>
                    </a:lnTo>
                    <a:lnTo>
                      <a:pt x="314" y="416"/>
                    </a:lnTo>
                    <a:lnTo>
                      <a:pt x="319" y="419"/>
                    </a:lnTo>
                    <a:lnTo>
                      <a:pt x="324" y="422"/>
                    </a:lnTo>
                    <a:lnTo>
                      <a:pt x="331" y="424"/>
                    </a:lnTo>
                    <a:lnTo>
                      <a:pt x="337" y="425"/>
                    </a:lnTo>
                    <a:lnTo>
                      <a:pt x="346" y="425"/>
                    </a:lnTo>
                    <a:lnTo>
                      <a:pt x="354" y="424"/>
                    </a:lnTo>
                    <a:lnTo>
                      <a:pt x="362" y="420"/>
                    </a:lnTo>
                    <a:lnTo>
                      <a:pt x="369" y="416"/>
                    </a:lnTo>
                    <a:lnTo>
                      <a:pt x="374" y="411"/>
                    </a:lnTo>
                    <a:lnTo>
                      <a:pt x="376" y="403"/>
                    </a:lnTo>
                    <a:lnTo>
                      <a:pt x="376" y="394"/>
                    </a:lnTo>
                    <a:lnTo>
                      <a:pt x="357" y="383"/>
                    </a:lnTo>
                    <a:lnTo>
                      <a:pt x="342" y="369"/>
                    </a:lnTo>
                    <a:lnTo>
                      <a:pt x="327" y="352"/>
                    </a:lnTo>
                    <a:lnTo>
                      <a:pt x="314" y="338"/>
                    </a:lnTo>
                    <a:lnTo>
                      <a:pt x="299" y="322"/>
                    </a:lnTo>
                    <a:lnTo>
                      <a:pt x="284" y="309"/>
                    </a:lnTo>
                    <a:lnTo>
                      <a:pt x="266" y="301"/>
                    </a:lnTo>
                    <a:lnTo>
                      <a:pt x="244" y="297"/>
                    </a:lnTo>
                    <a:lnTo>
                      <a:pt x="237" y="296"/>
                    </a:lnTo>
                    <a:lnTo>
                      <a:pt x="229" y="296"/>
                    </a:lnTo>
                    <a:lnTo>
                      <a:pt x="220" y="296"/>
                    </a:lnTo>
                    <a:lnTo>
                      <a:pt x="212" y="296"/>
                    </a:lnTo>
                    <a:lnTo>
                      <a:pt x="204" y="296"/>
                    </a:lnTo>
                    <a:lnTo>
                      <a:pt x="197" y="294"/>
                    </a:lnTo>
                    <a:lnTo>
                      <a:pt x="190" y="291"/>
                    </a:lnTo>
                    <a:lnTo>
                      <a:pt x="184" y="288"/>
                    </a:lnTo>
                    <a:lnTo>
                      <a:pt x="182" y="276"/>
                    </a:lnTo>
                    <a:lnTo>
                      <a:pt x="179" y="267"/>
                    </a:lnTo>
                    <a:lnTo>
                      <a:pt x="172" y="257"/>
                    </a:lnTo>
                    <a:lnTo>
                      <a:pt x="164" y="249"/>
                    </a:lnTo>
                    <a:lnTo>
                      <a:pt x="155" y="242"/>
                    </a:lnTo>
                    <a:lnTo>
                      <a:pt x="147" y="234"/>
                    </a:lnTo>
                    <a:lnTo>
                      <a:pt x="139" y="226"/>
                    </a:lnTo>
                    <a:lnTo>
                      <a:pt x="132" y="216"/>
                    </a:lnTo>
                    <a:lnTo>
                      <a:pt x="132" y="208"/>
                    </a:lnTo>
                    <a:lnTo>
                      <a:pt x="132" y="199"/>
                    </a:lnTo>
                    <a:lnTo>
                      <a:pt x="132" y="191"/>
                    </a:lnTo>
                    <a:lnTo>
                      <a:pt x="132" y="181"/>
                    </a:lnTo>
                    <a:lnTo>
                      <a:pt x="132" y="173"/>
                    </a:lnTo>
                    <a:lnTo>
                      <a:pt x="135" y="163"/>
                    </a:lnTo>
                    <a:lnTo>
                      <a:pt x="137" y="155"/>
                    </a:lnTo>
                    <a:lnTo>
                      <a:pt x="142" y="148"/>
                    </a:lnTo>
                    <a:lnTo>
                      <a:pt x="147" y="140"/>
                    </a:lnTo>
                    <a:lnTo>
                      <a:pt x="154" y="134"/>
                    </a:lnTo>
                    <a:lnTo>
                      <a:pt x="160" y="129"/>
                    </a:lnTo>
                    <a:lnTo>
                      <a:pt x="169" y="123"/>
                    </a:lnTo>
                    <a:lnTo>
                      <a:pt x="175" y="118"/>
                    </a:lnTo>
                    <a:lnTo>
                      <a:pt x="182" y="114"/>
                    </a:lnTo>
                    <a:lnTo>
                      <a:pt x="190" y="111"/>
                    </a:lnTo>
                    <a:lnTo>
                      <a:pt x="199" y="111"/>
                    </a:lnTo>
                    <a:lnTo>
                      <a:pt x="217" y="106"/>
                    </a:lnTo>
                    <a:lnTo>
                      <a:pt x="234" y="105"/>
                    </a:lnTo>
                    <a:lnTo>
                      <a:pt x="250" y="105"/>
                    </a:lnTo>
                    <a:lnTo>
                      <a:pt x="269" y="105"/>
                    </a:lnTo>
                    <a:lnTo>
                      <a:pt x="286" y="103"/>
                    </a:lnTo>
                    <a:lnTo>
                      <a:pt x="302" y="100"/>
                    </a:lnTo>
                    <a:lnTo>
                      <a:pt x="319" y="92"/>
                    </a:lnTo>
                    <a:lnTo>
                      <a:pt x="337" y="82"/>
                    </a:lnTo>
                    <a:lnTo>
                      <a:pt x="344" y="76"/>
                    </a:lnTo>
                    <a:lnTo>
                      <a:pt x="352" y="66"/>
                    </a:lnTo>
                    <a:lnTo>
                      <a:pt x="361" y="55"/>
                    </a:lnTo>
                    <a:lnTo>
                      <a:pt x="369" y="43"/>
                    </a:lnTo>
                    <a:lnTo>
                      <a:pt x="381" y="30"/>
                    </a:lnTo>
                    <a:lnTo>
                      <a:pt x="394" y="19"/>
                    </a:lnTo>
                    <a:lnTo>
                      <a:pt x="411" y="9"/>
                    </a:lnTo>
                    <a:lnTo>
                      <a:pt x="434" y="3"/>
                    </a:lnTo>
                    <a:lnTo>
                      <a:pt x="448" y="0"/>
                    </a:lnTo>
                    <a:lnTo>
                      <a:pt x="459" y="0"/>
                    </a:lnTo>
                    <a:lnTo>
                      <a:pt x="471" y="3"/>
                    </a:lnTo>
                    <a:lnTo>
                      <a:pt x="483" y="6"/>
                    </a:lnTo>
                    <a:lnTo>
                      <a:pt x="494" y="12"/>
                    </a:lnTo>
                    <a:lnTo>
                      <a:pt x="506" y="19"/>
                    </a:lnTo>
                    <a:lnTo>
                      <a:pt x="519" y="27"/>
                    </a:lnTo>
                    <a:lnTo>
                      <a:pt x="533" y="37"/>
                    </a:lnTo>
                    <a:close/>
                  </a:path>
                </a:pathLst>
              </a:custGeom>
              <a:solidFill>
                <a:srgbClr val="33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2" name="Freeform 29"/>
              <p:cNvSpPr>
                <a:spLocks/>
              </p:cNvSpPr>
              <p:nvPr/>
            </p:nvSpPr>
            <p:spPr bwMode="auto">
              <a:xfrm>
                <a:off x="3125" y="2106"/>
                <a:ext cx="272" cy="204"/>
              </a:xfrm>
              <a:custGeom>
                <a:avLst/>
                <a:gdLst>
                  <a:gd name="T0" fmla="*/ 198 w 272"/>
                  <a:gd name="T1" fmla="*/ 34 h 204"/>
                  <a:gd name="T2" fmla="*/ 222 w 272"/>
                  <a:gd name="T3" fmla="*/ 57 h 204"/>
                  <a:gd name="T4" fmla="*/ 263 w 272"/>
                  <a:gd name="T5" fmla="*/ 65 h 204"/>
                  <a:gd name="T6" fmla="*/ 268 w 272"/>
                  <a:gd name="T7" fmla="*/ 78 h 204"/>
                  <a:gd name="T8" fmla="*/ 270 w 272"/>
                  <a:gd name="T9" fmla="*/ 92 h 204"/>
                  <a:gd name="T10" fmla="*/ 270 w 272"/>
                  <a:gd name="T11" fmla="*/ 110 h 204"/>
                  <a:gd name="T12" fmla="*/ 267 w 272"/>
                  <a:gd name="T13" fmla="*/ 134 h 204"/>
                  <a:gd name="T14" fmla="*/ 255 w 272"/>
                  <a:gd name="T15" fmla="*/ 157 h 204"/>
                  <a:gd name="T16" fmla="*/ 202 w 272"/>
                  <a:gd name="T17" fmla="*/ 165 h 204"/>
                  <a:gd name="T18" fmla="*/ 135 w 272"/>
                  <a:gd name="T19" fmla="*/ 188 h 204"/>
                  <a:gd name="T20" fmla="*/ 70 w 272"/>
                  <a:gd name="T21" fmla="*/ 204 h 204"/>
                  <a:gd name="T22" fmla="*/ 53 w 272"/>
                  <a:gd name="T23" fmla="*/ 199 h 204"/>
                  <a:gd name="T24" fmla="*/ 41 w 272"/>
                  <a:gd name="T25" fmla="*/ 191 h 204"/>
                  <a:gd name="T26" fmla="*/ 43 w 272"/>
                  <a:gd name="T27" fmla="*/ 167 h 204"/>
                  <a:gd name="T28" fmla="*/ 68 w 272"/>
                  <a:gd name="T29" fmla="*/ 147 h 204"/>
                  <a:gd name="T30" fmla="*/ 88 w 272"/>
                  <a:gd name="T31" fmla="*/ 147 h 204"/>
                  <a:gd name="T32" fmla="*/ 88 w 272"/>
                  <a:gd name="T33" fmla="*/ 157 h 204"/>
                  <a:gd name="T34" fmla="*/ 78 w 272"/>
                  <a:gd name="T35" fmla="*/ 165 h 204"/>
                  <a:gd name="T36" fmla="*/ 70 w 272"/>
                  <a:gd name="T37" fmla="*/ 173 h 204"/>
                  <a:gd name="T38" fmla="*/ 63 w 272"/>
                  <a:gd name="T39" fmla="*/ 180 h 204"/>
                  <a:gd name="T40" fmla="*/ 63 w 272"/>
                  <a:gd name="T41" fmla="*/ 188 h 204"/>
                  <a:gd name="T42" fmla="*/ 70 w 272"/>
                  <a:gd name="T43" fmla="*/ 193 h 204"/>
                  <a:gd name="T44" fmla="*/ 75 w 272"/>
                  <a:gd name="T45" fmla="*/ 191 h 204"/>
                  <a:gd name="T46" fmla="*/ 78 w 272"/>
                  <a:gd name="T47" fmla="*/ 189 h 204"/>
                  <a:gd name="T48" fmla="*/ 78 w 272"/>
                  <a:gd name="T49" fmla="*/ 186 h 204"/>
                  <a:gd name="T50" fmla="*/ 75 w 272"/>
                  <a:gd name="T51" fmla="*/ 185 h 204"/>
                  <a:gd name="T52" fmla="*/ 81 w 272"/>
                  <a:gd name="T53" fmla="*/ 176 h 204"/>
                  <a:gd name="T54" fmla="*/ 93 w 272"/>
                  <a:gd name="T55" fmla="*/ 164 h 204"/>
                  <a:gd name="T56" fmla="*/ 100 w 272"/>
                  <a:gd name="T57" fmla="*/ 147 h 204"/>
                  <a:gd name="T58" fmla="*/ 93 w 272"/>
                  <a:gd name="T59" fmla="*/ 141 h 204"/>
                  <a:gd name="T60" fmla="*/ 85 w 272"/>
                  <a:gd name="T61" fmla="*/ 139 h 204"/>
                  <a:gd name="T62" fmla="*/ 80 w 272"/>
                  <a:gd name="T63" fmla="*/ 131 h 204"/>
                  <a:gd name="T64" fmla="*/ 75 w 272"/>
                  <a:gd name="T65" fmla="*/ 110 h 204"/>
                  <a:gd name="T66" fmla="*/ 70 w 272"/>
                  <a:gd name="T67" fmla="*/ 91 h 204"/>
                  <a:gd name="T68" fmla="*/ 83 w 272"/>
                  <a:gd name="T69" fmla="*/ 84 h 204"/>
                  <a:gd name="T70" fmla="*/ 103 w 272"/>
                  <a:gd name="T71" fmla="*/ 99 h 204"/>
                  <a:gd name="T72" fmla="*/ 125 w 272"/>
                  <a:gd name="T73" fmla="*/ 112 h 204"/>
                  <a:gd name="T74" fmla="*/ 133 w 272"/>
                  <a:gd name="T75" fmla="*/ 113 h 204"/>
                  <a:gd name="T76" fmla="*/ 142 w 272"/>
                  <a:gd name="T77" fmla="*/ 112 h 204"/>
                  <a:gd name="T78" fmla="*/ 138 w 272"/>
                  <a:gd name="T79" fmla="*/ 107 h 204"/>
                  <a:gd name="T80" fmla="*/ 116 w 272"/>
                  <a:gd name="T81" fmla="*/ 99 h 204"/>
                  <a:gd name="T82" fmla="*/ 96 w 272"/>
                  <a:gd name="T83" fmla="*/ 84 h 204"/>
                  <a:gd name="T84" fmla="*/ 80 w 272"/>
                  <a:gd name="T85" fmla="*/ 73 h 204"/>
                  <a:gd name="T86" fmla="*/ 61 w 272"/>
                  <a:gd name="T87" fmla="*/ 76 h 204"/>
                  <a:gd name="T88" fmla="*/ 41 w 272"/>
                  <a:gd name="T89" fmla="*/ 79 h 204"/>
                  <a:gd name="T90" fmla="*/ 13 w 272"/>
                  <a:gd name="T91" fmla="*/ 70 h 204"/>
                  <a:gd name="T92" fmla="*/ 0 w 272"/>
                  <a:gd name="T93" fmla="*/ 55 h 204"/>
                  <a:gd name="T94" fmla="*/ 15 w 272"/>
                  <a:gd name="T95" fmla="*/ 45 h 204"/>
                  <a:gd name="T96" fmla="*/ 56 w 272"/>
                  <a:gd name="T97" fmla="*/ 31 h 204"/>
                  <a:gd name="T98" fmla="*/ 98 w 272"/>
                  <a:gd name="T99" fmla="*/ 13 h 204"/>
                  <a:gd name="T100" fmla="*/ 130 w 272"/>
                  <a:gd name="T101" fmla="*/ 0 h 204"/>
                  <a:gd name="T102" fmla="*/ 160 w 272"/>
                  <a:gd name="T103" fmla="*/ 3 h 204"/>
                  <a:gd name="T104" fmla="*/ 187 w 272"/>
                  <a:gd name="T105" fmla="*/ 18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2"/>
                  <a:gd name="T160" fmla="*/ 0 h 204"/>
                  <a:gd name="T161" fmla="*/ 272 w 272"/>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2" h="204">
                    <a:moveTo>
                      <a:pt x="187" y="18"/>
                    </a:moveTo>
                    <a:lnTo>
                      <a:pt x="193" y="26"/>
                    </a:lnTo>
                    <a:lnTo>
                      <a:pt x="198" y="34"/>
                    </a:lnTo>
                    <a:lnTo>
                      <a:pt x="205" y="42"/>
                    </a:lnTo>
                    <a:lnTo>
                      <a:pt x="213" y="50"/>
                    </a:lnTo>
                    <a:lnTo>
                      <a:pt x="222" y="57"/>
                    </a:lnTo>
                    <a:lnTo>
                      <a:pt x="232" y="62"/>
                    </a:lnTo>
                    <a:lnTo>
                      <a:pt x="247" y="65"/>
                    </a:lnTo>
                    <a:lnTo>
                      <a:pt x="263" y="65"/>
                    </a:lnTo>
                    <a:lnTo>
                      <a:pt x="267" y="68"/>
                    </a:lnTo>
                    <a:lnTo>
                      <a:pt x="268" y="73"/>
                    </a:lnTo>
                    <a:lnTo>
                      <a:pt x="268" y="78"/>
                    </a:lnTo>
                    <a:lnTo>
                      <a:pt x="270" y="83"/>
                    </a:lnTo>
                    <a:lnTo>
                      <a:pt x="268" y="87"/>
                    </a:lnTo>
                    <a:lnTo>
                      <a:pt x="270" y="92"/>
                    </a:lnTo>
                    <a:lnTo>
                      <a:pt x="270" y="97"/>
                    </a:lnTo>
                    <a:lnTo>
                      <a:pt x="272" y="102"/>
                    </a:lnTo>
                    <a:lnTo>
                      <a:pt x="270" y="110"/>
                    </a:lnTo>
                    <a:lnTo>
                      <a:pt x="270" y="118"/>
                    </a:lnTo>
                    <a:lnTo>
                      <a:pt x="268" y="126"/>
                    </a:lnTo>
                    <a:lnTo>
                      <a:pt x="267" y="134"/>
                    </a:lnTo>
                    <a:lnTo>
                      <a:pt x="263" y="143"/>
                    </a:lnTo>
                    <a:lnTo>
                      <a:pt x="258" y="151"/>
                    </a:lnTo>
                    <a:lnTo>
                      <a:pt x="255" y="157"/>
                    </a:lnTo>
                    <a:lnTo>
                      <a:pt x="248" y="162"/>
                    </a:lnTo>
                    <a:lnTo>
                      <a:pt x="225" y="162"/>
                    </a:lnTo>
                    <a:lnTo>
                      <a:pt x="202" y="165"/>
                    </a:lnTo>
                    <a:lnTo>
                      <a:pt x="178" y="172"/>
                    </a:lnTo>
                    <a:lnTo>
                      <a:pt x="157" y="180"/>
                    </a:lnTo>
                    <a:lnTo>
                      <a:pt x="135" y="188"/>
                    </a:lnTo>
                    <a:lnTo>
                      <a:pt x="113" y="196"/>
                    </a:lnTo>
                    <a:lnTo>
                      <a:pt x="91" y="201"/>
                    </a:lnTo>
                    <a:lnTo>
                      <a:pt x="70" y="204"/>
                    </a:lnTo>
                    <a:lnTo>
                      <a:pt x="63" y="202"/>
                    </a:lnTo>
                    <a:lnTo>
                      <a:pt x="58" y="201"/>
                    </a:lnTo>
                    <a:lnTo>
                      <a:pt x="53" y="199"/>
                    </a:lnTo>
                    <a:lnTo>
                      <a:pt x="50" y="198"/>
                    </a:lnTo>
                    <a:lnTo>
                      <a:pt x="45" y="194"/>
                    </a:lnTo>
                    <a:lnTo>
                      <a:pt x="41" y="191"/>
                    </a:lnTo>
                    <a:lnTo>
                      <a:pt x="38" y="186"/>
                    </a:lnTo>
                    <a:lnTo>
                      <a:pt x="36" y="181"/>
                    </a:lnTo>
                    <a:lnTo>
                      <a:pt x="43" y="167"/>
                    </a:lnTo>
                    <a:lnTo>
                      <a:pt x="50" y="157"/>
                    </a:lnTo>
                    <a:lnTo>
                      <a:pt x="58" y="151"/>
                    </a:lnTo>
                    <a:lnTo>
                      <a:pt x="68" y="147"/>
                    </a:lnTo>
                    <a:lnTo>
                      <a:pt x="75" y="146"/>
                    </a:lnTo>
                    <a:lnTo>
                      <a:pt x="83" y="146"/>
                    </a:lnTo>
                    <a:lnTo>
                      <a:pt x="88" y="147"/>
                    </a:lnTo>
                    <a:lnTo>
                      <a:pt x="91" y="149"/>
                    </a:lnTo>
                    <a:lnTo>
                      <a:pt x="91" y="154"/>
                    </a:lnTo>
                    <a:lnTo>
                      <a:pt x="88" y="157"/>
                    </a:lnTo>
                    <a:lnTo>
                      <a:pt x="85" y="160"/>
                    </a:lnTo>
                    <a:lnTo>
                      <a:pt x="83" y="162"/>
                    </a:lnTo>
                    <a:lnTo>
                      <a:pt x="78" y="165"/>
                    </a:lnTo>
                    <a:lnTo>
                      <a:pt x="75" y="167"/>
                    </a:lnTo>
                    <a:lnTo>
                      <a:pt x="71" y="168"/>
                    </a:lnTo>
                    <a:lnTo>
                      <a:pt x="70" y="173"/>
                    </a:lnTo>
                    <a:lnTo>
                      <a:pt x="66" y="175"/>
                    </a:lnTo>
                    <a:lnTo>
                      <a:pt x="65" y="176"/>
                    </a:lnTo>
                    <a:lnTo>
                      <a:pt x="63" y="180"/>
                    </a:lnTo>
                    <a:lnTo>
                      <a:pt x="63" y="181"/>
                    </a:lnTo>
                    <a:lnTo>
                      <a:pt x="63" y="185"/>
                    </a:lnTo>
                    <a:lnTo>
                      <a:pt x="63" y="188"/>
                    </a:lnTo>
                    <a:lnTo>
                      <a:pt x="65" y="189"/>
                    </a:lnTo>
                    <a:lnTo>
                      <a:pt x="68" y="193"/>
                    </a:lnTo>
                    <a:lnTo>
                      <a:pt x="70" y="193"/>
                    </a:lnTo>
                    <a:lnTo>
                      <a:pt x="71" y="191"/>
                    </a:lnTo>
                    <a:lnTo>
                      <a:pt x="73" y="191"/>
                    </a:lnTo>
                    <a:lnTo>
                      <a:pt x="75" y="191"/>
                    </a:lnTo>
                    <a:lnTo>
                      <a:pt x="76" y="191"/>
                    </a:lnTo>
                    <a:lnTo>
                      <a:pt x="78" y="191"/>
                    </a:lnTo>
                    <a:lnTo>
                      <a:pt x="78" y="189"/>
                    </a:lnTo>
                    <a:lnTo>
                      <a:pt x="80" y="188"/>
                    </a:lnTo>
                    <a:lnTo>
                      <a:pt x="80" y="186"/>
                    </a:lnTo>
                    <a:lnTo>
                      <a:pt x="78" y="186"/>
                    </a:lnTo>
                    <a:lnTo>
                      <a:pt x="78" y="185"/>
                    </a:lnTo>
                    <a:lnTo>
                      <a:pt x="76" y="185"/>
                    </a:lnTo>
                    <a:lnTo>
                      <a:pt x="75" y="185"/>
                    </a:lnTo>
                    <a:lnTo>
                      <a:pt x="73" y="185"/>
                    </a:lnTo>
                    <a:lnTo>
                      <a:pt x="76" y="180"/>
                    </a:lnTo>
                    <a:lnTo>
                      <a:pt x="81" y="176"/>
                    </a:lnTo>
                    <a:lnTo>
                      <a:pt x="85" y="173"/>
                    </a:lnTo>
                    <a:lnTo>
                      <a:pt x="90" y="168"/>
                    </a:lnTo>
                    <a:lnTo>
                      <a:pt x="93" y="164"/>
                    </a:lnTo>
                    <a:lnTo>
                      <a:pt x="96" y="160"/>
                    </a:lnTo>
                    <a:lnTo>
                      <a:pt x="98" y="154"/>
                    </a:lnTo>
                    <a:lnTo>
                      <a:pt x="100" y="147"/>
                    </a:lnTo>
                    <a:lnTo>
                      <a:pt x="96" y="144"/>
                    </a:lnTo>
                    <a:lnTo>
                      <a:pt x="95" y="143"/>
                    </a:lnTo>
                    <a:lnTo>
                      <a:pt x="93" y="141"/>
                    </a:lnTo>
                    <a:lnTo>
                      <a:pt x="90" y="139"/>
                    </a:lnTo>
                    <a:lnTo>
                      <a:pt x="88" y="139"/>
                    </a:lnTo>
                    <a:lnTo>
                      <a:pt x="85" y="139"/>
                    </a:lnTo>
                    <a:lnTo>
                      <a:pt x="81" y="139"/>
                    </a:lnTo>
                    <a:lnTo>
                      <a:pt x="80" y="139"/>
                    </a:lnTo>
                    <a:lnTo>
                      <a:pt x="80" y="131"/>
                    </a:lnTo>
                    <a:lnTo>
                      <a:pt x="78" y="123"/>
                    </a:lnTo>
                    <a:lnTo>
                      <a:pt x="78" y="117"/>
                    </a:lnTo>
                    <a:lnTo>
                      <a:pt x="75" y="110"/>
                    </a:lnTo>
                    <a:lnTo>
                      <a:pt x="73" y="102"/>
                    </a:lnTo>
                    <a:lnTo>
                      <a:pt x="71" y="96"/>
                    </a:lnTo>
                    <a:lnTo>
                      <a:pt x="70" y="91"/>
                    </a:lnTo>
                    <a:lnTo>
                      <a:pt x="68" y="84"/>
                    </a:lnTo>
                    <a:lnTo>
                      <a:pt x="75" y="83"/>
                    </a:lnTo>
                    <a:lnTo>
                      <a:pt x="83" y="84"/>
                    </a:lnTo>
                    <a:lnTo>
                      <a:pt x="90" y="87"/>
                    </a:lnTo>
                    <a:lnTo>
                      <a:pt x="96" y="94"/>
                    </a:lnTo>
                    <a:lnTo>
                      <a:pt x="103" y="99"/>
                    </a:lnTo>
                    <a:lnTo>
                      <a:pt x="110" y="105"/>
                    </a:lnTo>
                    <a:lnTo>
                      <a:pt x="116" y="109"/>
                    </a:lnTo>
                    <a:lnTo>
                      <a:pt x="125" y="112"/>
                    </a:lnTo>
                    <a:lnTo>
                      <a:pt x="127" y="112"/>
                    </a:lnTo>
                    <a:lnTo>
                      <a:pt x="130" y="112"/>
                    </a:lnTo>
                    <a:lnTo>
                      <a:pt x="133" y="113"/>
                    </a:lnTo>
                    <a:lnTo>
                      <a:pt x="137" y="113"/>
                    </a:lnTo>
                    <a:lnTo>
                      <a:pt x="138" y="113"/>
                    </a:lnTo>
                    <a:lnTo>
                      <a:pt x="142" y="112"/>
                    </a:lnTo>
                    <a:lnTo>
                      <a:pt x="143" y="110"/>
                    </a:lnTo>
                    <a:lnTo>
                      <a:pt x="145" y="109"/>
                    </a:lnTo>
                    <a:lnTo>
                      <a:pt x="138" y="107"/>
                    </a:lnTo>
                    <a:lnTo>
                      <a:pt x="130" y="105"/>
                    </a:lnTo>
                    <a:lnTo>
                      <a:pt x="123" y="102"/>
                    </a:lnTo>
                    <a:lnTo>
                      <a:pt x="116" y="99"/>
                    </a:lnTo>
                    <a:lnTo>
                      <a:pt x="110" y="94"/>
                    </a:lnTo>
                    <a:lnTo>
                      <a:pt x="103" y="89"/>
                    </a:lnTo>
                    <a:lnTo>
                      <a:pt x="96" y="84"/>
                    </a:lnTo>
                    <a:lnTo>
                      <a:pt x="91" y="79"/>
                    </a:lnTo>
                    <a:lnTo>
                      <a:pt x="85" y="75"/>
                    </a:lnTo>
                    <a:lnTo>
                      <a:pt x="80" y="73"/>
                    </a:lnTo>
                    <a:lnTo>
                      <a:pt x="73" y="73"/>
                    </a:lnTo>
                    <a:lnTo>
                      <a:pt x="66" y="75"/>
                    </a:lnTo>
                    <a:lnTo>
                      <a:pt x="61" y="76"/>
                    </a:lnTo>
                    <a:lnTo>
                      <a:pt x="55" y="78"/>
                    </a:lnTo>
                    <a:lnTo>
                      <a:pt x="48" y="79"/>
                    </a:lnTo>
                    <a:lnTo>
                      <a:pt x="41" y="79"/>
                    </a:lnTo>
                    <a:lnTo>
                      <a:pt x="30" y="78"/>
                    </a:lnTo>
                    <a:lnTo>
                      <a:pt x="21" y="75"/>
                    </a:lnTo>
                    <a:lnTo>
                      <a:pt x="13" y="70"/>
                    </a:lnTo>
                    <a:lnTo>
                      <a:pt x="6" y="65"/>
                    </a:lnTo>
                    <a:lnTo>
                      <a:pt x="1" y="60"/>
                    </a:lnTo>
                    <a:lnTo>
                      <a:pt x="0" y="55"/>
                    </a:lnTo>
                    <a:lnTo>
                      <a:pt x="0" y="52"/>
                    </a:lnTo>
                    <a:lnTo>
                      <a:pt x="1" y="49"/>
                    </a:lnTo>
                    <a:lnTo>
                      <a:pt x="15" y="45"/>
                    </a:lnTo>
                    <a:lnTo>
                      <a:pt x="30" y="42"/>
                    </a:lnTo>
                    <a:lnTo>
                      <a:pt x="43" y="37"/>
                    </a:lnTo>
                    <a:lnTo>
                      <a:pt x="56" y="31"/>
                    </a:lnTo>
                    <a:lnTo>
                      <a:pt x="70" y="26"/>
                    </a:lnTo>
                    <a:lnTo>
                      <a:pt x="85" y="19"/>
                    </a:lnTo>
                    <a:lnTo>
                      <a:pt x="98" y="13"/>
                    </a:lnTo>
                    <a:lnTo>
                      <a:pt x="111" y="7"/>
                    </a:lnTo>
                    <a:lnTo>
                      <a:pt x="120" y="3"/>
                    </a:lnTo>
                    <a:lnTo>
                      <a:pt x="130" y="0"/>
                    </a:lnTo>
                    <a:lnTo>
                      <a:pt x="140" y="0"/>
                    </a:lnTo>
                    <a:lnTo>
                      <a:pt x="150" y="0"/>
                    </a:lnTo>
                    <a:lnTo>
                      <a:pt x="160" y="3"/>
                    </a:lnTo>
                    <a:lnTo>
                      <a:pt x="170" y="7"/>
                    </a:lnTo>
                    <a:lnTo>
                      <a:pt x="178" y="11"/>
                    </a:lnTo>
                    <a:lnTo>
                      <a:pt x="187" y="18"/>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3" name="Freeform 30"/>
              <p:cNvSpPr>
                <a:spLocks/>
              </p:cNvSpPr>
              <p:nvPr/>
            </p:nvSpPr>
            <p:spPr bwMode="auto">
              <a:xfrm>
                <a:off x="3121" y="2111"/>
                <a:ext cx="94" cy="36"/>
              </a:xfrm>
              <a:custGeom>
                <a:avLst/>
                <a:gdLst>
                  <a:gd name="T0" fmla="*/ 94 w 94"/>
                  <a:gd name="T1" fmla="*/ 3 h 36"/>
                  <a:gd name="T2" fmla="*/ 84 w 94"/>
                  <a:gd name="T3" fmla="*/ 10 h 36"/>
                  <a:gd name="T4" fmla="*/ 72 w 94"/>
                  <a:gd name="T5" fmla="*/ 14 h 36"/>
                  <a:gd name="T6" fmla="*/ 60 w 94"/>
                  <a:gd name="T7" fmla="*/ 19 h 36"/>
                  <a:gd name="T8" fmla="*/ 49 w 94"/>
                  <a:gd name="T9" fmla="*/ 23 h 36"/>
                  <a:gd name="T10" fmla="*/ 37 w 94"/>
                  <a:gd name="T11" fmla="*/ 26 h 36"/>
                  <a:gd name="T12" fmla="*/ 25 w 94"/>
                  <a:gd name="T13" fmla="*/ 29 h 36"/>
                  <a:gd name="T14" fmla="*/ 12 w 94"/>
                  <a:gd name="T15" fmla="*/ 32 h 36"/>
                  <a:gd name="T16" fmla="*/ 0 w 94"/>
                  <a:gd name="T17" fmla="*/ 36 h 36"/>
                  <a:gd name="T18" fmla="*/ 9 w 94"/>
                  <a:gd name="T19" fmla="*/ 23 h 36"/>
                  <a:gd name="T20" fmla="*/ 19 w 94"/>
                  <a:gd name="T21" fmla="*/ 14 h 36"/>
                  <a:gd name="T22" fmla="*/ 32 w 94"/>
                  <a:gd name="T23" fmla="*/ 8 h 36"/>
                  <a:gd name="T24" fmla="*/ 45 w 94"/>
                  <a:gd name="T25" fmla="*/ 3 h 36"/>
                  <a:gd name="T26" fmla="*/ 59 w 94"/>
                  <a:gd name="T27" fmla="*/ 2 h 36"/>
                  <a:gd name="T28" fmla="*/ 72 w 94"/>
                  <a:gd name="T29" fmla="*/ 0 h 36"/>
                  <a:gd name="T30" fmla="*/ 84 w 94"/>
                  <a:gd name="T31" fmla="*/ 2 h 36"/>
                  <a:gd name="T32" fmla="*/ 94 w 94"/>
                  <a:gd name="T33" fmla="*/ 3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36"/>
                  <a:gd name="T53" fmla="*/ 94 w 9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36">
                    <a:moveTo>
                      <a:pt x="94" y="3"/>
                    </a:moveTo>
                    <a:lnTo>
                      <a:pt x="84" y="10"/>
                    </a:lnTo>
                    <a:lnTo>
                      <a:pt x="72" y="14"/>
                    </a:lnTo>
                    <a:lnTo>
                      <a:pt x="60" y="19"/>
                    </a:lnTo>
                    <a:lnTo>
                      <a:pt x="49" y="23"/>
                    </a:lnTo>
                    <a:lnTo>
                      <a:pt x="37" y="26"/>
                    </a:lnTo>
                    <a:lnTo>
                      <a:pt x="25" y="29"/>
                    </a:lnTo>
                    <a:lnTo>
                      <a:pt x="12" y="32"/>
                    </a:lnTo>
                    <a:lnTo>
                      <a:pt x="0" y="36"/>
                    </a:lnTo>
                    <a:lnTo>
                      <a:pt x="9" y="23"/>
                    </a:lnTo>
                    <a:lnTo>
                      <a:pt x="19" y="14"/>
                    </a:lnTo>
                    <a:lnTo>
                      <a:pt x="32" y="8"/>
                    </a:lnTo>
                    <a:lnTo>
                      <a:pt x="45" y="3"/>
                    </a:lnTo>
                    <a:lnTo>
                      <a:pt x="59" y="2"/>
                    </a:lnTo>
                    <a:lnTo>
                      <a:pt x="72" y="0"/>
                    </a:lnTo>
                    <a:lnTo>
                      <a:pt x="84" y="2"/>
                    </a:lnTo>
                    <a:lnTo>
                      <a:pt x="94" y="3"/>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4" name="Freeform 31"/>
              <p:cNvSpPr>
                <a:spLocks/>
              </p:cNvSpPr>
              <p:nvPr/>
            </p:nvSpPr>
            <p:spPr bwMode="auto">
              <a:xfrm>
                <a:off x="2712" y="2121"/>
                <a:ext cx="109" cy="92"/>
              </a:xfrm>
              <a:custGeom>
                <a:avLst/>
                <a:gdLst>
                  <a:gd name="T0" fmla="*/ 109 w 109"/>
                  <a:gd name="T1" fmla="*/ 14 h 92"/>
                  <a:gd name="T2" fmla="*/ 94 w 109"/>
                  <a:gd name="T3" fmla="*/ 19 h 92"/>
                  <a:gd name="T4" fmla="*/ 82 w 109"/>
                  <a:gd name="T5" fmla="*/ 26 h 92"/>
                  <a:gd name="T6" fmla="*/ 70 w 109"/>
                  <a:gd name="T7" fmla="*/ 34 h 92"/>
                  <a:gd name="T8" fmla="*/ 60 w 109"/>
                  <a:gd name="T9" fmla="*/ 43 h 92"/>
                  <a:gd name="T10" fmla="*/ 50 w 109"/>
                  <a:gd name="T11" fmla="*/ 53 h 92"/>
                  <a:gd name="T12" fmla="*/ 42 w 109"/>
                  <a:gd name="T13" fmla="*/ 66 h 92"/>
                  <a:gd name="T14" fmla="*/ 35 w 109"/>
                  <a:gd name="T15" fmla="*/ 79 h 92"/>
                  <a:gd name="T16" fmla="*/ 28 w 109"/>
                  <a:gd name="T17" fmla="*/ 92 h 92"/>
                  <a:gd name="T18" fmla="*/ 0 w 109"/>
                  <a:gd name="T19" fmla="*/ 64 h 92"/>
                  <a:gd name="T20" fmla="*/ 10 w 109"/>
                  <a:gd name="T21" fmla="*/ 55 h 92"/>
                  <a:gd name="T22" fmla="*/ 22 w 109"/>
                  <a:gd name="T23" fmla="*/ 45 h 92"/>
                  <a:gd name="T24" fmla="*/ 33 w 109"/>
                  <a:gd name="T25" fmla="*/ 37 h 92"/>
                  <a:gd name="T26" fmla="*/ 45 w 109"/>
                  <a:gd name="T27" fmla="*/ 29 h 92"/>
                  <a:gd name="T28" fmla="*/ 57 w 109"/>
                  <a:gd name="T29" fmla="*/ 22 h 92"/>
                  <a:gd name="T30" fmla="*/ 69 w 109"/>
                  <a:gd name="T31" fmla="*/ 14 h 92"/>
                  <a:gd name="T32" fmla="*/ 80 w 109"/>
                  <a:gd name="T33" fmla="*/ 6 h 92"/>
                  <a:gd name="T34" fmla="*/ 90 w 109"/>
                  <a:gd name="T35" fmla="*/ 0 h 92"/>
                  <a:gd name="T36" fmla="*/ 92 w 109"/>
                  <a:gd name="T37" fmla="*/ 1 h 92"/>
                  <a:gd name="T38" fmla="*/ 95 w 109"/>
                  <a:gd name="T39" fmla="*/ 3 h 92"/>
                  <a:gd name="T40" fmla="*/ 97 w 109"/>
                  <a:gd name="T41" fmla="*/ 4 h 92"/>
                  <a:gd name="T42" fmla="*/ 100 w 109"/>
                  <a:gd name="T43" fmla="*/ 6 h 92"/>
                  <a:gd name="T44" fmla="*/ 102 w 109"/>
                  <a:gd name="T45" fmla="*/ 8 h 92"/>
                  <a:gd name="T46" fmla="*/ 104 w 109"/>
                  <a:gd name="T47" fmla="*/ 11 h 92"/>
                  <a:gd name="T48" fmla="*/ 107 w 109"/>
                  <a:gd name="T49" fmla="*/ 13 h 92"/>
                  <a:gd name="T50" fmla="*/ 109 w 109"/>
                  <a:gd name="T51" fmla="*/ 14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92"/>
                  <a:gd name="T80" fmla="*/ 109 w 10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92">
                    <a:moveTo>
                      <a:pt x="109" y="14"/>
                    </a:moveTo>
                    <a:lnTo>
                      <a:pt x="94" y="19"/>
                    </a:lnTo>
                    <a:lnTo>
                      <a:pt x="82" y="26"/>
                    </a:lnTo>
                    <a:lnTo>
                      <a:pt x="70" y="34"/>
                    </a:lnTo>
                    <a:lnTo>
                      <a:pt x="60" y="43"/>
                    </a:lnTo>
                    <a:lnTo>
                      <a:pt x="50" y="53"/>
                    </a:lnTo>
                    <a:lnTo>
                      <a:pt x="42" y="66"/>
                    </a:lnTo>
                    <a:lnTo>
                      <a:pt x="35" y="79"/>
                    </a:lnTo>
                    <a:lnTo>
                      <a:pt x="28" y="92"/>
                    </a:lnTo>
                    <a:lnTo>
                      <a:pt x="0" y="64"/>
                    </a:lnTo>
                    <a:lnTo>
                      <a:pt x="10" y="55"/>
                    </a:lnTo>
                    <a:lnTo>
                      <a:pt x="22" y="45"/>
                    </a:lnTo>
                    <a:lnTo>
                      <a:pt x="33" y="37"/>
                    </a:lnTo>
                    <a:lnTo>
                      <a:pt x="45" y="29"/>
                    </a:lnTo>
                    <a:lnTo>
                      <a:pt x="57" y="22"/>
                    </a:lnTo>
                    <a:lnTo>
                      <a:pt x="69" y="14"/>
                    </a:lnTo>
                    <a:lnTo>
                      <a:pt x="80" y="6"/>
                    </a:lnTo>
                    <a:lnTo>
                      <a:pt x="90" y="0"/>
                    </a:lnTo>
                    <a:lnTo>
                      <a:pt x="92" y="1"/>
                    </a:lnTo>
                    <a:lnTo>
                      <a:pt x="95" y="3"/>
                    </a:lnTo>
                    <a:lnTo>
                      <a:pt x="97" y="4"/>
                    </a:lnTo>
                    <a:lnTo>
                      <a:pt x="100" y="6"/>
                    </a:lnTo>
                    <a:lnTo>
                      <a:pt x="102" y="8"/>
                    </a:lnTo>
                    <a:lnTo>
                      <a:pt x="104" y="11"/>
                    </a:lnTo>
                    <a:lnTo>
                      <a:pt x="107" y="13"/>
                    </a:lnTo>
                    <a:lnTo>
                      <a:pt x="109" y="14"/>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5" name="Freeform 32"/>
              <p:cNvSpPr>
                <a:spLocks/>
              </p:cNvSpPr>
              <p:nvPr/>
            </p:nvSpPr>
            <p:spPr bwMode="auto">
              <a:xfrm>
                <a:off x="2749" y="2140"/>
                <a:ext cx="82" cy="84"/>
              </a:xfrm>
              <a:custGeom>
                <a:avLst/>
                <a:gdLst>
                  <a:gd name="T0" fmla="*/ 82 w 82"/>
                  <a:gd name="T1" fmla="*/ 7 h 84"/>
                  <a:gd name="T2" fmla="*/ 70 w 82"/>
                  <a:gd name="T3" fmla="*/ 11 h 84"/>
                  <a:gd name="T4" fmla="*/ 58 w 82"/>
                  <a:gd name="T5" fmla="*/ 18 h 84"/>
                  <a:gd name="T6" fmla="*/ 48 w 82"/>
                  <a:gd name="T7" fmla="*/ 26 h 84"/>
                  <a:gd name="T8" fmla="*/ 38 w 82"/>
                  <a:gd name="T9" fmla="*/ 34 h 84"/>
                  <a:gd name="T10" fmla="*/ 28 w 82"/>
                  <a:gd name="T11" fmla="*/ 45 h 84"/>
                  <a:gd name="T12" fmla="*/ 20 w 82"/>
                  <a:gd name="T13" fmla="*/ 57 h 84"/>
                  <a:gd name="T14" fmla="*/ 11 w 82"/>
                  <a:gd name="T15" fmla="*/ 70 h 84"/>
                  <a:gd name="T16" fmla="*/ 5 w 82"/>
                  <a:gd name="T17" fmla="*/ 84 h 84"/>
                  <a:gd name="T18" fmla="*/ 3 w 82"/>
                  <a:gd name="T19" fmla="*/ 84 h 84"/>
                  <a:gd name="T20" fmla="*/ 1 w 82"/>
                  <a:gd name="T21" fmla="*/ 81 h 84"/>
                  <a:gd name="T22" fmla="*/ 0 w 82"/>
                  <a:gd name="T23" fmla="*/ 79 h 84"/>
                  <a:gd name="T24" fmla="*/ 0 w 82"/>
                  <a:gd name="T25" fmla="*/ 78 h 84"/>
                  <a:gd name="T26" fmla="*/ 0 w 82"/>
                  <a:gd name="T27" fmla="*/ 76 h 84"/>
                  <a:gd name="T28" fmla="*/ 0 w 82"/>
                  <a:gd name="T29" fmla="*/ 75 h 84"/>
                  <a:gd name="T30" fmla="*/ 6 w 82"/>
                  <a:gd name="T31" fmla="*/ 62 h 84"/>
                  <a:gd name="T32" fmla="*/ 13 w 82"/>
                  <a:gd name="T33" fmla="*/ 50 h 84"/>
                  <a:gd name="T34" fmla="*/ 22 w 82"/>
                  <a:gd name="T35" fmla="*/ 39 h 84"/>
                  <a:gd name="T36" fmla="*/ 30 w 82"/>
                  <a:gd name="T37" fmla="*/ 29 h 84"/>
                  <a:gd name="T38" fmla="*/ 40 w 82"/>
                  <a:gd name="T39" fmla="*/ 19 h 84"/>
                  <a:gd name="T40" fmla="*/ 50 w 82"/>
                  <a:gd name="T41" fmla="*/ 11 h 84"/>
                  <a:gd name="T42" fmla="*/ 60 w 82"/>
                  <a:gd name="T43" fmla="*/ 5 h 84"/>
                  <a:gd name="T44" fmla="*/ 73 w 82"/>
                  <a:gd name="T45" fmla="*/ 0 h 84"/>
                  <a:gd name="T46" fmla="*/ 75 w 82"/>
                  <a:gd name="T47" fmla="*/ 2 h 84"/>
                  <a:gd name="T48" fmla="*/ 77 w 82"/>
                  <a:gd name="T49" fmla="*/ 2 h 84"/>
                  <a:gd name="T50" fmla="*/ 80 w 82"/>
                  <a:gd name="T51" fmla="*/ 3 h 84"/>
                  <a:gd name="T52" fmla="*/ 82 w 82"/>
                  <a:gd name="T53" fmla="*/ 7 h 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2"/>
                  <a:gd name="T82" fmla="*/ 0 h 84"/>
                  <a:gd name="T83" fmla="*/ 82 w 82"/>
                  <a:gd name="T84" fmla="*/ 84 h 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2" h="84">
                    <a:moveTo>
                      <a:pt x="82" y="7"/>
                    </a:moveTo>
                    <a:lnTo>
                      <a:pt x="70" y="11"/>
                    </a:lnTo>
                    <a:lnTo>
                      <a:pt x="58" y="18"/>
                    </a:lnTo>
                    <a:lnTo>
                      <a:pt x="48" y="26"/>
                    </a:lnTo>
                    <a:lnTo>
                      <a:pt x="38" y="34"/>
                    </a:lnTo>
                    <a:lnTo>
                      <a:pt x="28" y="45"/>
                    </a:lnTo>
                    <a:lnTo>
                      <a:pt x="20" y="57"/>
                    </a:lnTo>
                    <a:lnTo>
                      <a:pt x="11" y="70"/>
                    </a:lnTo>
                    <a:lnTo>
                      <a:pt x="5" y="84"/>
                    </a:lnTo>
                    <a:lnTo>
                      <a:pt x="3" y="84"/>
                    </a:lnTo>
                    <a:lnTo>
                      <a:pt x="1" y="81"/>
                    </a:lnTo>
                    <a:lnTo>
                      <a:pt x="0" y="79"/>
                    </a:lnTo>
                    <a:lnTo>
                      <a:pt x="0" y="78"/>
                    </a:lnTo>
                    <a:lnTo>
                      <a:pt x="0" y="76"/>
                    </a:lnTo>
                    <a:lnTo>
                      <a:pt x="0" y="75"/>
                    </a:lnTo>
                    <a:lnTo>
                      <a:pt x="6" y="62"/>
                    </a:lnTo>
                    <a:lnTo>
                      <a:pt x="13" y="50"/>
                    </a:lnTo>
                    <a:lnTo>
                      <a:pt x="22" y="39"/>
                    </a:lnTo>
                    <a:lnTo>
                      <a:pt x="30" y="29"/>
                    </a:lnTo>
                    <a:lnTo>
                      <a:pt x="40" y="19"/>
                    </a:lnTo>
                    <a:lnTo>
                      <a:pt x="50" y="11"/>
                    </a:lnTo>
                    <a:lnTo>
                      <a:pt x="60" y="5"/>
                    </a:lnTo>
                    <a:lnTo>
                      <a:pt x="73" y="0"/>
                    </a:lnTo>
                    <a:lnTo>
                      <a:pt x="75" y="2"/>
                    </a:lnTo>
                    <a:lnTo>
                      <a:pt x="77" y="2"/>
                    </a:lnTo>
                    <a:lnTo>
                      <a:pt x="80" y="3"/>
                    </a:lnTo>
                    <a:lnTo>
                      <a:pt x="82" y="7"/>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6" name="Freeform 33"/>
              <p:cNvSpPr>
                <a:spLocks/>
              </p:cNvSpPr>
              <p:nvPr/>
            </p:nvSpPr>
            <p:spPr bwMode="auto">
              <a:xfrm>
                <a:off x="2762" y="2153"/>
                <a:ext cx="80" cy="87"/>
              </a:xfrm>
              <a:custGeom>
                <a:avLst/>
                <a:gdLst>
                  <a:gd name="T0" fmla="*/ 80 w 80"/>
                  <a:gd name="T1" fmla="*/ 6 h 87"/>
                  <a:gd name="T2" fmla="*/ 69 w 80"/>
                  <a:gd name="T3" fmla="*/ 11 h 87"/>
                  <a:gd name="T4" fmla="*/ 57 w 80"/>
                  <a:gd name="T5" fmla="*/ 19 h 87"/>
                  <a:gd name="T6" fmla="*/ 45 w 80"/>
                  <a:gd name="T7" fmla="*/ 28 h 87"/>
                  <a:gd name="T8" fmla="*/ 35 w 80"/>
                  <a:gd name="T9" fmla="*/ 39 h 87"/>
                  <a:gd name="T10" fmla="*/ 25 w 80"/>
                  <a:gd name="T11" fmla="*/ 52 h 87"/>
                  <a:gd name="T12" fmla="*/ 17 w 80"/>
                  <a:gd name="T13" fmla="*/ 63 h 87"/>
                  <a:gd name="T14" fmla="*/ 10 w 80"/>
                  <a:gd name="T15" fmla="*/ 76 h 87"/>
                  <a:gd name="T16" fmla="*/ 5 w 80"/>
                  <a:gd name="T17" fmla="*/ 87 h 87"/>
                  <a:gd name="T18" fmla="*/ 5 w 80"/>
                  <a:gd name="T19" fmla="*/ 86 h 87"/>
                  <a:gd name="T20" fmla="*/ 3 w 80"/>
                  <a:gd name="T21" fmla="*/ 84 h 87"/>
                  <a:gd name="T22" fmla="*/ 2 w 80"/>
                  <a:gd name="T23" fmla="*/ 81 h 87"/>
                  <a:gd name="T24" fmla="*/ 0 w 80"/>
                  <a:gd name="T25" fmla="*/ 79 h 87"/>
                  <a:gd name="T26" fmla="*/ 3 w 80"/>
                  <a:gd name="T27" fmla="*/ 66 h 87"/>
                  <a:gd name="T28" fmla="*/ 10 w 80"/>
                  <a:gd name="T29" fmla="*/ 55 h 87"/>
                  <a:gd name="T30" fmla="*/ 19 w 80"/>
                  <a:gd name="T31" fmla="*/ 44 h 87"/>
                  <a:gd name="T32" fmla="*/ 27 w 80"/>
                  <a:gd name="T33" fmla="*/ 32 h 87"/>
                  <a:gd name="T34" fmla="*/ 37 w 80"/>
                  <a:gd name="T35" fmla="*/ 23 h 87"/>
                  <a:gd name="T36" fmla="*/ 47 w 80"/>
                  <a:gd name="T37" fmla="*/ 13 h 87"/>
                  <a:gd name="T38" fmla="*/ 59 w 80"/>
                  <a:gd name="T39" fmla="*/ 5 h 87"/>
                  <a:gd name="T40" fmla="*/ 69 w 80"/>
                  <a:gd name="T41" fmla="*/ 0 h 87"/>
                  <a:gd name="T42" fmla="*/ 70 w 80"/>
                  <a:gd name="T43" fmla="*/ 0 h 87"/>
                  <a:gd name="T44" fmla="*/ 72 w 80"/>
                  <a:gd name="T45" fmla="*/ 0 h 87"/>
                  <a:gd name="T46" fmla="*/ 74 w 80"/>
                  <a:gd name="T47" fmla="*/ 2 h 87"/>
                  <a:gd name="T48" fmla="*/ 75 w 80"/>
                  <a:gd name="T49" fmla="*/ 2 h 87"/>
                  <a:gd name="T50" fmla="*/ 79 w 80"/>
                  <a:gd name="T51" fmla="*/ 3 h 87"/>
                  <a:gd name="T52" fmla="*/ 80 w 80"/>
                  <a:gd name="T53" fmla="*/ 6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7"/>
                  <a:gd name="T83" fmla="*/ 80 w 80"/>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7">
                    <a:moveTo>
                      <a:pt x="80" y="6"/>
                    </a:moveTo>
                    <a:lnTo>
                      <a:pt x="69" y="11"/>
                    </a:lnTo>
                    <a:lnTo>
                      <a:pt x="57" y="19"/>
                    </a:lnTo>
                    <a:lnTo>
                      <a:pt x="45" y="28"/>
                    </a:lnTo>
                    <a:lnTo>
                      <a:pt x="35" y="39"/>
                    </a:lnTo>
                    <a:lnTo>
                      <a:pt x="25" y="52"/>
                    </a:lnTo>
                    <a:lnTo>
                      <a:pt x="17" y="63"/>
                    </a:lnTo>
                    <a:lnTo>
                      <a:pt x="10" y="76"/>
                    </a:lnTo>
                    <a:lnTo>
                      <a:pt x="5" y="87"/>
                    </a:lnTo>
                    <a:lnTo>
                      <a:pt x="5" y="86"/>
                    </a:lnTo>
                    <a:lnTo>
                      <a:pt x="3" y="84"/>
                    </a:lnTo>
                    <a:lnTo>
                      <a:pt x="2" y="81"/>
                    </a:lnTo>
                    <a:lnTo>
                      <a:pt x="0" y="79"/>
                    </a:lnTo>
                    <a:lnTo>
                      <a:pt x="3" y="66"/>
                    </a:lnTo>
                    <a:lnTo>
                      <a:pt x="10" y="55"/>
                    </a:lnTo>
                    <a:lnTo>
                      <a:pt x="19" y="44"/>
                    </a:lnTo>
                    <a:lnTo>
                      <a:pt x="27" y="32"/>
                    </a:lnTo>
                    <a:lnTo>
                      <a:pt x="37" y="23"/>
                    </a:lnTo>
                    <a:lnTo>
                      <a:pt x="47" y="13"/>
                    </a:lnTo>
                    <a:lnTo>
                      <a:pt x="59" y="5"/>
                    </a:lnTo>
                    <a:lnTo>
                      <a:pt x="69" y="0"/>
                    </a:lnTo>
                    <a:lnTo>
                      <a:pt x="70" y="0"/>
                    </a:lnTo>
                    <a:lnTo>
                      <a:pt x="72" y="0"/>
                    </a:lnTo>
                    <a:lnTo>
                      <a:pt x="74" y="2"/>
                    </a:lnTo>
                    <a:lnTo>
                      <a:pt x="75" y="2"/>
                    </a:lnTo>
                    <a:lnTo>
                      <a:pt x="79" y="3"/>
                    </a:lnTo>
                    <a:lnTo>
                      <a:pt x="80" y="6"/>
                    </a:lnTo>
                    <a:close/>
                  </a:path>
                </a:pathLst>
              </a:custGeom>
              <a:solidFill>
                <a:srgbClr val="FF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7" name="Freeform 34"/>
              <p:cNvSpPr>
                <a:spLocks/>
              </p:cNvSpPr>
              <p:nvPr/>
            </p:nvSpPr>
            <p:spPr bwMode="auto">
              <a:xfrm>
                <a:off x="3028" y="2159"/>
                <a:ext cx="170" cy="119"/>
              </a:xfrm>
              <a:custGeom>
                <a:avLst/>
                <a:gdLst>
                  <a:gd name="T0" fmla="*/ 92 w 170"/>
                  <a:gd name="T1" fmla="*/ 17 h 119"/>
                  <a:gd name="T2" fmla="*/ 98 w 170"/>
                  <a:gd name="T3" fmla="*/ 23 h 119"/>
                  <a:gd name="T4" fmla="*/ 105 w 170"/>
                  <a:gd name="T5" fmla="*/ 28 h 119"/>
                  <a:gd name="T6" fmla="*/ 113 w 170"/>
                  <a:gd name="T7" fmla="*/ 31 h 119"/>
                  <a:gd name="T8" fmla="*/ 122 w 170"/>
                  <a:gd name="T9" fmla="*/ 34 h 119"/>
                  <a:gd name="T10" fmla="*/ 128 w 170"/>
                  <a:gd name="T11" fmla="*/ 36 h 119"/>
                  <a:gd name="T12" fmla="*/ 138 w 170"/>
                  <a:gd name="T13" fmla="*/ 36 h 119"/>
                  <a:gd name="T14" fmla="*/ 147 w 170"/>
                  <a:gd name="T15" fmla="*/ 36 h 119"/>
                  <a:gd name="T16" fmla="*/ 155 w 170"/>
                  <a:gd name="T17" fmla="*/ 33 h 119"/>
                  <a:gd name="T18" fmla="*/ 158 w 170"/>
                  <a:gd name="T19" fmla="*/ 38 h 119"/>
                  <a:gd name="T20" fmla="*/ 162 w 170"/>
                  <a:gd name="T21" fmla="*/ 44 h 119"/>
                  <a:gd name="T22" fmla="*/ 165 w 170"/>
                  <a:gd name="T23" fmla="*/ 51 h 119"/>
                  <a:gd name="T24" fmla="*/ 167 w 170"/>
                  <a:gd name="T25" fmla="*/ 57 h 119"/>
                  <a:gd name="T26" fmla="*/ 168 w 170"/>
                  <a:gd name="T27" fmla="*/ 64 h 119"/>
                  <a:gd name="T28" fmla="*/ 170 w 170"/>
                  <a:gd name="T29" fmla="*/ 70 h 119"/>
                  <a:gd name="T30" fmla="*/ 170 w 170"/>
                  <a:gd name="T31" fmla="*/ 78 h 119"/>
                  <a:gd name="T32" fmla="*/ 170 w 170"/>
                  <a:gd name="T33" fmla="*/ 85 h 119"/>
                  <a:gd name="T34" fmla="*/ 152 w 170"/>
                  <a:gd name="T35" fmla="*/ 88 h 119"/>
                  <a:gd name="T36" fmla="*/ 133 w 170"/>
                  <a:gd name="T37" fmla="*/ 93 h 119"/>
                  <a:gd name="T38" fmla="*/ 115 w 170"/>
                  <a:gd name="T39" fmla="*/ 98 h 119"/>
                  <a:gd name="T40" fmla="*/ 97 w 170"/>
                  <a:gd name="T41" fmla="*/ 104 h 119"/>
                  <a:gd name="T42" fmla="*/ 78 w 170"/>
                  <a:gd name="T43" fmla="*/ 109 h 119"/>
                  <a:gd name="T44" fmla="*/ 62 w 170"/>
                  <a:gd name="T45" fmla="*/ 114 h 119"/>
                  <a:gd name="T46" fmla="*/ 43 w 170"/>
                  <a:gd name="T47" fmla="*/ 117 h 119"/>
                  <a:gd name="T48" fmla="*/ 26 w 170"/>
                  <a:gd name="T49" fmla="*/ 119 h 119"/>
                  <a:gd name="T50" fmla="*/ 23 w 170"/>
                  <a:gd name="T51" fmla="*/ 106 h 119"/>
                  <a:gd name="T52" fmla="*/ 18 w 170"/>
                  <a:gd name="T53" fmla="*/ 94 h 119"/>
                  <a:gd name="T54" fmla="*/ 13 w 170"/>
                  <a:gd name="T55" fmla="*/ 81 h 119"/>
                  <a:gd name="T56" fmla="*/ 10 w 170"/>
                  <a:gd name="T57" fmla="*/ 68 h 119"/>
                  <a:gd name="T58" fmla="*/ 6 w 170"/>
                  <a:gd name="T59" fmla="*/ 57 h 119"/>
                  <a:gd name="T60" fmla="*/ 3 w 170"/>
                  <a:gd name="T61" fmla="*/ 44 h 119"/>
                  <a:gd name="T62" fmla="*/ 1 w 170"/>
                  <a:gd name="T63" fmla="*/ 31 h 119"/>
                  <a:gd name="T64" fmla="*/ 0 w 170"/>
                  <a:gd name="T65" fmla="*/ 20 h 119"/>
                  <a:gd name="T66" fmla="*/ 8 w 170"/>
                  <a:gd name="T67" fmla="*/ 17 h 119"/>
                  <a:gd name="T68" fmla="*/ 20 w 170"/>
                  <a:gd name="T69" fmla="*/ 12 h 119"/>
                  <a:gd name="T70" fmla="*/ 31 w 170"/>
                  <a:gd name="T71" fmla="*/ 9 h 119"/>
                  <a:gd name="T72" fmla="*/ 41 w 170"/>
                  <a:gd name="T73" fmla="*/ 5 h 119"/>
                  <a:gd name="T74" fmla="*/ 53 w 170"/>
                  <a:gd name="T75" fmla="*/ 4 h 119"/>
                  <a:gd name="T76" fmla="*/ 65 w 170"/>
                  <a:gd name="T77" fmla="*/ 0 h 119"/>
                  <a:gd name="T78" fmla="*/ 77 w 170"/>
                  <a:gd name="T79" fmla="*/ 0 h 119"/>
                  <a:gd name="T80" fmla="*/ 87 w 170"/>
                  <a:gd name="T81" fmla="*/ 0 h 119"/>
                  <a:gd name="T82" fmla="*/ 92 w 170"/>
                  <a:gd name="T83" fmla="*/ 17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0"/>
                  <a:gd name="T127" fmla="*/ 0 h 119"/>
                  <a:gd name="T128" fmla="*/ 170 w 170"/>
                  <a:gd name="T129" fmla="*/ 119 h 1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0" h="119">
                    <a:moveTo>
                      <a:pt x="92" y="17"/>
                    </a:moveTo>
                    <a:lnTo>
                      <a:pt x="98" y="23"/>
                    </a:lnTo>
                    <a:lnTo>
                      <a:pt x="105" y="28"/>
                    </a:lnTo>
                    <a:lnTo>
                      <a:pt x="113" y="31"/>
                    </a:lnTo>
                    <a:lnTo>
                      <a:pt x="122" y="34"/>
                    </a:lnTo>
                    <a:lnTo>
                      <a:pt x="128" y="36"/>
                    </a:lnTo>
                    <a:lnTo>
                      <a:pt x="138" y="36"/>
                    </a:lnTo>
                    <a:lnTo>
                      <a:pt x="147" y="36"/>
                    </a:lnTo>
                    <a:lnTo>
                      <a:pt x="155" y="33"/>
                    </a:lnTo>
                    <a:lnTo>
                      <a:pt x="158" y="38"/>
                    </a:lnTo>
                    <a:lnTo>
                      <a:pt x="162" y="44"/>
                    </a:lnTo>
                    <a:lnTo>
                      <a:pt x="165" y="51"/>
                    </a:lnTo>
                    <a:lnTo>
                      <a:pt x="167" y="57"/>
                    </a:lnTo>
                    <a:lnTo>
                      <a:pt x="168" y="64"/>
                    </a:lnTo>
                    <a:lnTo>
                      <a:pt x="170" y="70"/>
                    </a:lnTo>
                    <a:lnTo>
                      <a:pt x="170" y="78"/>
                    </a:lnTo>
                    <a:lnTo>
                      <a:pt x="170" y="85"/>
                    </a:lnTo>
                    <a:lnTo>
                      <a:pt x="152" y="88"/>
                    </a:lnTo>
                    <a:lnTo>
                      <a:pt x="133" y="93"/>
                    </a:lnTo>
                    <a:lnTo>
                      <a:pt x="115" y="98"/>
                    </a:lnTo>
                    <a:lnTo>
                      <a:pt x="97" y="104"/>
                    </a:lnTo>
                    <a:lnTo>
                      <a:pt x="78" y="109"/>
                    </a:lnTo>
                    <a:lnTo>
                      <a:pt x="62" y="114"/>
                    </a:lnTo>
                    <a:lnTo>
                      <a:pt x="43" y="117"/>
                    </a:lnTo>
                    <a:lnTo>
                      <a:pt x="26" y="119"/>
                    </a:lnTo>
                    <a:lnTo>
                      <a:pt x="23" y="106"/>
                    </a:lnTo>
                    <a:lnTo>
                      <a:pt x="18" y="94"/>
                    </a:lnTo>
                    <a:lnTo>
                      <a:pt x="13" y="81"/>
                    </a:lnTo>
                    <a:lnTo>
                      <a:pt x="10" y="68"/>
                    </a:lnTo>
                    <a:lnTo>
                      <a:pt x="6" y="57"/>
                    </a:lnTo>
                    <a:lnTo>
                      <a:pt x="3" y="44"/>
                    </a:lnTo>
                    <a:lnTo>
                      <a:pt x="1" y="31"/>
                    </a:lnTo>
                    <a:lnTo>
                      <a:pt x="0" y="20"/>
                    </a:lnTo>
                    <a:lnTo>
                      <a:pt x="8" y="17"/>
                    </a:lnTo>
                    <a:lnTo>
                      <a:pt x="20" y="12"/>
                    </a:lnTo>
                    <a:lnTo>
                      <a:pt x="31" y="9"/>
                    </a:lnTo>
                    <a:lnTo>
                      <a:pt x="41" y="5"/>
                    </a:lnTo>
                    <a:lnTo>
                      <a:pt x="53" y="4"/>
                    </a:lnTo>
                    <a:lnTo>
                      <a:pt x="65" y="0"/>
                    </a:lnTo>
                    <a:lnTo>
                      <a:pt x="77" y="0"/>
                    </a:lnTo>
                    <a:lnTo>
                      <a:pt x="87" y="0"/>
                    </a:lnTo>
                    <a:lnTo>
                      <a:pt x="92" y="17"/>
                    </a:lnTo>
                    <a:close/>
                  </a:path>
                </a:pathLst>
              </a:custGeom>
              <a:solidFill>
                <a:srgbClr val="FFDE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8" name="Freeform 35"/>
              <p:cNvSpPr>
                <a:spLocks/>
              </p:cNvSpPr>
              <p:nvPr/>
            </p:nvSpPr>
            <p:spPr bwMode="auto">
              <a:xfrm>
                <a:off x="3393" y="2168"/>
                <a:ext cx="114" cy="155"/>
              </a:xfrm>
              <a:custGeom>
                <a:avLst/>
                <a:gdLst>
                  <a:gd name="T0" fmla="*/ 92 w 114"/>
                  <a:gd name="T1" fmla="*/ 6 h 155"/>
                  <a:gd name="T2" fmla="*/ 99 w 114"/>
                  <a:gd name="T3" fmla="*/ 16 h 155"/>
                  <a:gd name="T4" fmla="*/ 106 w 114"/>
                  <a:gd name="T5" fmla="*/ 29 h 155"/>
                  <a:gd name="T6" fmla="*/ 109 w 114"/>
                  <a:gd name="T7" fmla="*/ 42 h 155"/>
                  <a:gd name="T8" fmla="*/ 112 w 114"/>
                  <a:gd name="T9" fmla="*/ 55 h 155"/>
                  <a:gd name="T10" fmla="*/ 114 w 114"/>
                  <a:gd name="T11" fmla="*/ 68 h 155"/>
                  <a:gd name="T12" fmla="*/ 114 w 114"/>
                  <a:gd name="T13" fmla="*/ 82 h 155"/>
                  <a:gd name="T14" fmla="*/ 112 w 114"/>
                  <a:gd name="T15" fmla="*/ 97 h 155"/>
                  <a:gd name="T16" fmla="*/ 109 w 114"/>
                  <a:gd name="T17" fmla="*/ 111 h 155"/>
                  <a:gd name="T18" fmla="*/ 107 w 114"/>
                  <a:gd name="T19" fmla="*/ 116 h 155"/>
                  <a:gd name="T20" fmla="*/ 104 w 114"/>
                  <a:gd name="T21" fmla="*/ 123 h 155"/>
                  <a:gd name="T22" fmla="*/ 102 w 114"/>
                  <a:gd name="T23" fmla="*/ 127 h 155"/>
                  <a:gd name="T24" fmla="*/ 99 w 114"/>
                  <a:gd name="T25" fmla="*/ 134 h 155"/>
                  <a:gd name="T26" fmla="*/ 96 w 114"/>
                  <a:gd name="T27" fmla="*/ 139 h 155"/>
                  <a:gd name="T28" fmla="*/ 94 w 114"/>
                  <a:gd name="T29" fmla="*/ 145 h 155"/>
                  <a:gd name="T30" fmla="*/ 89 w 114"/>
                  <a:gd name="T31" fmla="*/ 150 h 155"/>
                  <a:gd name="T32" fmla="*/ 86 w 114"/>
                  <a:gd name="T33" fmla="*/ 155 h 155"/>
                  <a:gd name="T34" fmla="*/ 74 w 114"/>
                  <a:gd name="T35" fmla="*/ 153 h 155"/>
                  <a:gd name="T36" fmla="*/ 64 w 114"/>
                  <a:gd name="T37" fmla="*/ 153 h 155"/>
                  <a:gd name="T38" fmla="*/ 52 w 114"/>
                  <a:gd name="T39" fmla="*/ 153 h 155"/>
                  <a:gd name="T40" fmla="*/ 42 w 114"/>
                  <a:gd name="T41" fmla="*/ 152 h 155"/>
                  <a:gd name="T42" fmla="*/ 32 w 114"/>
                  <a:gd name="T43" fmla="*/ 152 h 155"/>
                  <a:gd name="T44" fmla="*/ 22 w 114"/>
                  <a:gd name="T45" fmla="*/ 150 h 155"/>
                  <a:gd name="T46" fmla="*/ 10 w 114"/>
                  <a:gd name="T47" fmla="*/ 148 h 155"/>
                  <a:gd name="T48" fmla="*/ 0 w 114"/>
                  <a:gd name="T49" fmla="*/ 145 h 155"/>
                  <a:gd name="T50" fmla="*/ 0 w 114"/>
                  <a:gd name="T51" fmla="*/ 144 h 155"/>
                  <a:gd name="T52" fmla="*/ 2 w 114"/>
                  <a:gd name="T53" fmla="*/ 140 h 155"/>
                  <a:gd name="T54" fmla="*/ 4 w 114"/>
                  <a:gd name="T55" fmla="*/ 139 h 155"/>
                  <a:gd name="T56" fmla="*/ 7 w 114"/>
                  <a:gd name="T57" fmla="*/ 137 h 155"/>
                  <a:gd name="T58" fmla="*/ 9 w 114"/>
                  <a:gd name="T59" fmla="*/ 136 h 155"/>
                  <a:gd name="T60" fmla="*/ 10 w 114"/>
                  <a:gd name="T61" fmla="*/ 134 h 155"/>
                  <a:gd name="T62" fmla="*/ 12 w 114"/>
                  <a:gd name="T63" fmla="*/ 131 h 155"/>
                  <a:gd name="T64" fmla="*/ 14 w 114"/>
                  <a:gd name="T65" fmla="*/ 129 h 155"/>
                  <a:gd name="T66" fmla="*/ 24 w 114"/>
                  <a:gd name="T67" fmla="*/ 116 h 155"/>
                  <a:gd name="T68" fmla="*/ 32 w 114"/>
                  <a:gd name="T69" fmla="*/ 102 h 155"/>
                  <a:gd name="T70" fmla="*/ 37 w 114"/>
                  <a:gd name="T71" fmla="*/ 85 h 155"/>
                  <a:gd name="T72" fmla="*/ 41 w 114"/>
                  <a:gd name="T73" fmla="*/ 69 h 155"/>
                  <a:gd name="T74" fmla="*/ 42 w 114"/>
                  <a:gd name="T75" fmla="*/ 53 h 155"/>
                  <a:gd name="T76" fmla="*/ 42 w 114"/>
                  <a:gd name="T77" fmla="*/ 35 h 155"/>
                  <a:gd name="T78" fmla="*/ 41 w 114"/>
                  <a:gd name="T79" fmla="*/ 17 h 155"/>
                  <a:gd name="T80" fmla="*/ 37 w 114"/>
                  <a:gd name="T81" fmla="*/ 1 h 155"/>
                  <a:gd name="T82" fmla="*/ 44 w 114"/>
                  <a:gd name="T83" fmla="*/ 0 h 155"/>
                  <a:gd name="T84" fmla="*/ 51 w 114"/>
                  <a:gd name="T85" fmla="*/ 0 h 155"/>
                  <a:gd name="T86" fmla="*/ 57 w 114"/>
                  <a:gd name="T87" fmla="*/ 0 h 155"/>
                  <a:gd name="T88" fmla="*/ 64 w 114"/>
                  <a:gd name="T89" fmla="*/ 1 h 155"/>
                  <a:gd name="T90" fmla="*/ 71 w 114"/>
                  <a:gd name="T91" fmla="*/ 1 h 155"/>
                  <a:gd name="T92" fmla="*/ 77 w 114"/>
                  <a:gd name="T93" fmla="*/ 3 h 155"/>
                  <a:gd name="T94" fmla="*/ 86 w 114"/>
                  <a:gd name="T95" fmla="*/ 4 h 155"/>
                  <a:gd name="T96" fmla="*/ 92 w 114"/>
                  <a:gd name="T97" fmla="*/ 6 h 1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
                  <a:gd name="T148" fmla="*/ 0 h 155"/>
                  <a:gd name="T149" fmla="*/ 114 w 114"/>
                  <a:gd name="T150" fmla="*/ 155 h 1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 h="155">
                    <a:moveTo>
                      <a:pt x="92" y="6"/>
                    </a:moveTo>
                    <a:lnTo>
                      <a:pt x="99" y="16"/>
                    </a:lnTo>
                    <a:lnTo>
                      <a:pt x="106" y="29"/>
                    </a:lnTo>
                    <a:lnTo>
                      <a:pt x="109" y="42"/>
                    </a:lnTo>
                    <a:lnTo>
                      <a:pt x="112" y="55"/>
                    </a:lnTo>
                    <a:lnTo>
                      <a:pt x="114" y="68"/>
                    </a:lnTo>
                    <a:lnTo>
                      <a:pt x="114" y="82"/>
                    </a:lnTo>
                    <a:lnTo>
                      <a:pt x="112" y="97"/>
                    </a:lnTo>
                    <a:lnTo>
                      <a:pt x="109" y="111"/>
                    </a:lnTo>
                    <a:lnTo>
                      <a:pt x="107" y="116"/>
                    </a:lnTo>
                    <a:lnTo>
                      <a:pt x="104" y="123"/>
                    </a:lnTo>
                    <a:lnTo>
                      <a:pt x="102" y="127"/>
                    </a:lnTo>
                    <a:lnTo>
                      <a:pt x="99" y="134"/>
                    </a:lnTo>
                    <a:lnTo>
                      <a:pt x="96" y="139"/>
                    </a:lnTo>
                    <a:lnTo>
                      <a:pt x="94" y="145"/>
                    </a:lnTo>
                    <a:lnTo>
                      <a:pt x="89" y="150"/>
                    </a:lnTo>
                    <a:lnTo>
                      <a:pt x="86" y="155"/>
                    </a:lnTo>
                    <a:lnTo>
                      <a:pt x="74" y="153"/>
                    </a:lnTo>
                    <a:lnTo>
                      <a:pt x="64" y="153"/>
                    </a:lnTo>
                    <a:lnTo>
                      <a:pt x="52" y="153"/>
                    </a:lnTo>
                    <a:lnTo>
                      <a:pt x="42" y="152"/>
                    </a:lnTo>
                    <a:lnTo>
                      <a:pt x="32" y="152"/>
                    </a:lnTo>
                    <a:lnTo>
                      <a:pt x="22" y="150"/>
                    </a:lnTo>
                    <a:lnTo>
                      <a:pt x="10" y="148"/>
                    </a:lnTo>
                    <a:lnTo>
                      <a:pt x="0" y="145"/>
                    </a:lnTo>
                    <a:lnTo>
                      <a:pt x="0" y="144"/>
                    </a:lnTo>
                    <a:lnTo>
                      <a:pt x="2" y="140"/>
                    </a:lnTo>
                    <a:lnTo>
                      <a:pt x="4" y="139"/>
                    </a:lnTo>
                    <a:lnTo>
                      <a:pt x="7" y="137"/>
                    </a:lnTo>
                    <a:lnTo>
                      <a:pt x="9" y="136"/>
                    </a:lnTo>
                    <a:lnTo>
                      <a:pt x="10" y="134"/>
                    </a:lnTo>
                    <a:lnTo>
                      <a:pt x="12" y="131"/>
                    </a:lnTo>
                    <a:lnTo>
                      <a:pt x="14" y="129"/>
                    </a:lnTo>
                    <a:lnTo>
                      <a:pt x="24" y="116"/>
                    </a:lnTo>
                    <a:lnTo>
                      <a:pt x="32" y="102"/>
                    </a:lnTo>
                    <a:lnTo>
                      <a:pt x="37" y="85"/>
                    </a:lnTo>
                    <a:lnTo>
                      <a:pt x="41" y="69"/>
                    </a:lnTo>
                    <a:lnTo>
                      <a:pt x="42" y="53"/>
                    </a:lnTo>
                    <a:lnTo>
                      <a:pt x="42" y="35"/>
                    </a:lnTo>
                    <a:lnTo>
                      <a:pt x="41" y="17"/>
                    </a:lnTo>
                    <a:lnTo>
                      <a:pt x="37" y="1"/>
                    </a:lnTo>
                    <a:lnTo>
                      <a:pt x="44" y="0"/>
                    </a:lnTo>
                    <a:lnTo>
                      <a:pt x="51" y="0"/>
                    </a:lnTo>
                    <a:lnTo>
                      <a:pt x="57" y="0"/>
                    </a:lnTo>
                    <a:lnTo>
                      <a:pt x="64" y="1"/>
                    </a:lnTo>
                    <a:lnTo>
                      <a:pt x="71" y="1"/>
                    </a:lnTo>
                    <a:lnTo>
                      <a:pt x="77" y="3"/>
                    </a:lnTo>
                    <a:lnTo>
                      <a:pt x="86" y="4"/>
                    </a:lnTo>
                    <a:lnTo>
                      <a:pt x="92" y="6"/>
                    </a:lnTo>
                    <a:close/>
                  </a:path>
                </a:pathLst>
              </a:custGeom>
              <a:solidFill>
                <a:srgbClr val="7F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59" name="Freeform 36"/>
              <p:cNvSpPr>
                <a:spLocks/>
              </p:cNvSpPr>
              <p:nvPr/>
            </p:nvSpPr>
            <p:spPr bwMode="auto">
              <a:xfrm>
                <a:off x="3377" y="2171"/>
                <a:ext cx="50" cy="115"/>
              </a:xfrm>
              <a:custGeom>
                <a:avLst/>
                <a:gdLst>
                  <a:gd name="T0" fmla="*/ 47 w 50"/>
                  <a:gd name="T1" fmla="*/ 1 h 115"/>
                  <a:gd name="T2" fmla="*/ 48 w 50"/>
                  <a:gd name="T3" fmla="*/ 14 h 115"/>
                  <a:gd name="T4" fmla="*/ 50 w 50"/>
                  <a:gd name="T5" fmla="*/ 27 h 115"/>
                  <a:gd name="T6" fmla="*/ 50 w 50"/>
                  <a:gd name="T7" fmla="*/ 44 h 115"/>
                  <a:gd name="T8" fmla="*/ 48 w 50"/>
                  <a:gd name="T9" fmla="*/ 60 h 115"/>
                  <a:gd name="T10" fmla="*/ 47 w 50"/>
                  <a:gd name="T11" fmla="*/ 76 h 115"/>
                  <a:gd name="T12" fmla="*/ 42 w 50"/>
                  <a:gd name="T13" fmla="*/ 90 h 115"/>
                  <a:gd name="T14" fmla="*/ 37 w 50"/>
                  <a:gd name="T15" fmla="*/ 103 h 115"/>
                  <a:gd name="T16" fmla="*/ 28 w 50"/>
                  <a:gd name="T17" fmla="*/ 115 h 115"/>
                  <a:gd name="T18" fmla="*/ 25 w 50"/>
                  <a:gd name="T19" fmla="*/ 115 h 115"/>
                  <a:gd name="T20" fmla="*/ 21 w 50"/>
                  <a:gd name="T21" fmla="*/ 115 h 115"/>
                  <a:gd name="T22" fmla="*/ 16 w 50"/>
                  <a:gd name="T23" fmla="*/ 113 h 115"/>
                  <a:gd name="T24" fmla="*/ 13 w 50"/>
                  <a:gd name="T25" fmla="*/ 113 h 115"/>
                  <a:gd name="T26" fmla="*/ 10 w 50"/>
                  <a:gd name="T27" fmla="*/ 111 h 115"/>
                  <a:gd name="T28" fmla="*/ 6 w 50"/>
                  <a:gd name="T29" fmla="*/ 111 h 115"/>
                  <a:gd name="T30" fmla="*/ 3 w 50"/>
                  <a:gd name="T31" fmla="*/ 110 h 115"/>
                  <a:gd name="T32" fmla="*/ 0 w 50"/>
                  <a:gd name="T33" fmla="*/ 110 h 115"/>
                  <a:gd name="T34" fmla="*/ 8 w 50"/>
                  <a:gd name="T35" fmla="*/ 100 h 115"/>
                  <a:gd name="T36" fmla="*/ 15 w 50"/>
                  <a:gd name="T37" fmla="*/ 87 h 115"/>
                  <a:gd name="T38" fmla="*/ 18 w 50"/>
                  <a:gd name="T39" fmla="*/ 74 h 115"/>
                  <a:gd name="T40" fmla="*/ 23 w 50"/>
                  <a:gd name="T41" fmla="*/ 60 h 115"/>
                  <a:gd name="T42" fmla="*/ 25 w 50"/>
                  <a:gd name="T43" fmla="*/ 45 h 115"/>
                  <a:gd name="T44" fmla="*/ 25 w 50"/>
                  <a:gd name="T45" fmla="*/ 31 h 115"/>
                  <a:gd name="T46" fmla="*/ 25 w 50"/>
                  <a:gd name="T47" fmla="*/ 14 h 115"/>
                  <a:gd name="T48" fmla="*/ 23 w 50"/>
                  <a:gd name="T49" fmla="*/ 0 h 115"/>
                  <a:gd name="T50" fmla="*/ 25 w 50"/>
                  <a:gd name="T51" fmla="*/ 0 h 115"/>
                  <a:gd name="T52" fmla="*/ 30 w 50"/>
                  <a:gd name="T53" fmla="*/ 0 h 115"/>
                  <a:gd name="T54" fmla="*/ 33 w 50"/>
                  <a:gd name="T55" fmla="*/ 0 h 115"/>
                  <a:gd name="T56" fmla="*/ 37 w 50"/>
                  <a:gd name="T57" fmla="*/ 0 h 115"/>
                  <a:gd name="T58" fmla="*/ 40 w 50"/>
                  <a:gd name="T59" fmla="*/ 0 h 115"/>
                  <a:gd name="T60" fmla="*/ 43 w 50"/>
                  <a:gd name="T61" fmla="*/ 0 h 115"/>
                  <a:gd name="T62" fmla="*/ 45 w 50"/>
                  <a:gd name="T63" fmla="*/ 0 h 115"/>
                  <a:gd name="T64" fmla="*/ 47 w 50"/>
                  <a:gd name="T65" fmla="*/ 1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
                  <a:gd name="T100" fmla="*/ 0 h 115"/>
                  <a:gd name="T101" fmla="*/ 50 w 50"/>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 h="115">
                    <a:moveTo>
                      <a:pt x="47" y="1"/>
                    </a:moveTo>
                    <a:lnTo>
                      <a:pt x="48" y="14"/>
                    </a:lnTo>
                    <a:lnTo>
                      <a:pt x="50" y="27"/>
                    </a:lnTo>
                    <a:lnTo>
                      <a:pt x="50" y="44"/>
                    </a:lnTo>
                    <a:lnTo>
                      <a:pt x="48" y="60"/>
                    </a:lnTo>
                    <a:lnTo>
                      <a:pt x="47" y="76"/>
                    </a:lnTo>
                    <a:lnTo>
                      <a:pt x="42" y="90"/>
                    </a:lnTo>
                    <a:lnTo>
                      <a:pt x="37" y="103"/>
                    </a:lnTo>
                    <a:lnTo>
                      <a:pt x="28" y="115"/>
                    </a:lnTo>
                    <a:lnTo>
                      <a:pt x="25" y="115"/>
                    </a:lnTo>
                    <a:lnTo>
                      <a:pt x="21" y="115"/>
                    </a:lnTo>
                    <a:lnTo>
                      <a:pt x="16" y="113"/>
                    </a:lnTo>
                    <a:lnTo>
                      <a:pt x="13" y="113"/>
                    </a:lnTo>
                    <a:lnTo>
                      <a:pt x="10" y="111"/>
                    </a:lnTo>
                    <a:lnTo>
                      <a:pt x="6" y="111"/>
                    </a:lnTo>
                    <a:lnTo>
                      <a:pt x="3" y="110"/>
                    </a:lnTo>
                    <a:lnTo>
                      <a:pt x="0" y="110"/>
                    </a:lnTo>
                    <a:lnTo>
                      <a:pt x="8" y="100"/>
                    </a:lnTo>
                    <a:lnTo>
                      <a:pt x="15" y="87"/>
                    </a:lnTo>
                    <a:lnTo>
                      <a:pt x="18" y="74"/>
                    </a:lnTo>
                    <a:lnTo>
                      <a:pt x="23" y="60"/>
                    </a:lnTo>
                    <a:lnTo>
                      <a:pt x="25" y="45"/>
                    </a:lnTo>
                    <a:lnTo>
                      <a:pt x="25" y="31"/>
                    </a:lnTo>
                    <a:lnTo>
                      <a:pt x="25" y="14"/>
                    </a:lnTo>
                    <a:lnTo>
                      <a:pt x="23" y="0"/>
                    </a:lnTo>
                    <a:lnTo>
                      <a:pt x="25" y="0"/>
                    </a:lnTo>
                    <a:lnTo>
                      <a:pt x="30" y="0"/>
                    </a:lnTo>
                    <a:lnTo>
                      <a:pt x="33" y="0"/>
                    </a:lnTo>
                    <a:lnTo>
                      <a:pt x="37" y="0"/>
                    </a:lnTo>
                    <a:lnTo>
                      <a:pt x="40" y="0"/>
                    </a:lnTo>
                    <a:lnTo>
                      <a:pt x="43" y="0"/>
                    </a:lnTo>
                    <a:lnTo>
                      <a:pt x="45" y="0"/>
                    </a:lnTo>
                    <a:lnTo>
                      <a:pt x="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0" name="Freeform 37"/>
              <p:cNvSpPr>
                <a:spLocks/>
              </p:cNvSpPr>
              <p:nvPr/>
            </p:nvSpPr>
            <p:spPr bwMode="auto">
              <a:xfrm>
                <a:off x="2789" y="2172"/>
                <a:ext cx="272" cy="238"/>
              </a:xfrm>
              <a:custGeom>
                <a:avLst/>
                <a:gdLst>
                  <a:gd name="T0" fmla="*/ 83 w 272"/>
                  <a:gd name="T1" fmla="*/ 23 h 238"/>
                  <a:gd name="T2" fmla="*/ 122 w 272"/>
                  <a:gd name="T3" fmla="*/ 25 h 238"/>
                  <a:gd name="T4" fmla="*/ 162 w 272"/>
                  <a:gd name="T5" fmla="*/ 34 h 238"/>
                  <a:gd name="T6" fmla="*/ 192 w 272"/>
                  <a:gd name="T7" fmla="*/ 65 h 238"/>
                  <a:gd name="T8" fmla="*/ 220 w 272"/>
                  <a:gd name="T9" fmla="*/ 96 h 238"/>
                  <a:gd name="T10" fmla="*/ 247 w 272"/>
                  <a:gd name="T11" fmla="*/ 112 h 238"/>
                  <a:gd name="T12" fmla="*/ 249 w 272"/>
                  <a:gd name="T13" fmla="*/ 123 h 238"/>
                  <a:gd name="T14" fmla="*/ 222 w 272"/>
                  <a:gd name="T15" fmla="*/ 128 h 238"/>
                  <a:gd name="T16" fmla="*/ 194 w 272"/>
                  <a:gd name="T17" fmla="*/ 119 h 238"/>
                  <a:gd name="T18" fmla="*/ 179 w 272"/>
                  <a:gd name="T19" fmla="*/ 107 h 238"/>
                  <a:gd name="T20" fmla="*/ 164 w 272"/>
                  <a:gd name="T21" fmla="*/ 115 h 238"/>
                  <a:gd name="T22" fmla="*/ 165 w 272"/>
                  <a:gd name="T23" fmla="*/ 140 h 238"/>
                  <a:gd name="T24" fmla="*/ 174 w 272"/>
                  <a:gd name="T25" fmla="*/ 161 h 238"/>
                  <a:gd name="T26" fmla="*/ 192 w 272"/>
                  <a:gd name="T27" fmla="*/ 178 h 238"/>
                  <a:gd name="T28" fmla="*/ 225 w 272"/>
                  <a:gd name="T29" fmla="*/ 178 h 238"/>
                  <a:gd name="T30" fmla="*/ 260 w 272"/>
                  <a:gd name="T31" fmla="*/ 170 h 238"/>
                  <a:gd name="T32" fmla="*/ 269 w 272"/>
                  <a:gd name="T33" fmla="*/ 177 h 238"/>
                  <a:gd name="T34" fmla="*/ 260 w 272"/>
                  <a:gd name="T35" fmla="*/ 185 h 238"/>
                  <a:gd name="T36" fmla="*/ 252 w 272"/>
                  <a:gd name="T37" fmla="*/ 193 h 238"/>
                  <a:gd name="T38" fmla="*/ 235 w 272"/>
                  <a:gd name="T39" fmla="*/ 193 h 238"/>
                  <a:gd name="T40" fmla="*/ 220 w 272"/>
                  <a:gd name="T41" fmla="*/ 198 h 238"/>
                  <a:gd name="T42" fmla="*/ 210 w 272"/>
                  <a:gd name="T43" fmla="*/ 200 h 238"/>
                  <a:gd name="T44" fmla="*/ 205 w 272"/>
                  <a:gd name="T45" fmla="*/ 193 h 238"/>
                  <a:gd name="T46" fmla="*/ 199 w 272"/>
                  <a:gd name="T47" fmla="*/ 190 h 238"/>
                  <a:gd name="T48" fmla="*/ 189 w 272"/>
                  <a:gd name="T49" fmla="*/ 190 h 238"/>
                  <a:gd name="T50" fmla="*/ 179 w 272"/>
                  <a:gd name="T51" fmla="*/ 196 h 238"/>
                  <a:gd name="T52" fmla="*/ 169 w 272"/>
                  <a:gd name="T53" fmla="*/ 203 h 238"/>
                  <a:gd name="T54" fmla="*/ 164 w 272"/>
                  <a:gd name="T55" fmla="*/ 200 h 238"/>
                  <a:gd name="T56" fmla="*/ 157 w 272"/>
                  <a:gd name="T57" fmla="*/ 196 h 238"/>
                  <a:gd name="T58" fmla="*/ 147 w 272"/>
                  <a:gd name="T59" fmla="*/ 196 h 238"/>
                  <a:gd name="T60" fmla="*/ 125 w 272"/>
                  <a:gd name="T61" fmla="*/ 203 h 238"/>
                  <a:gd name="T62" fmla="*/ 107 w 272"/>
                  <a:gd name="T63" fmla="*/ 206 h 238"/>
                  <a:gd name="T64" fmla="*/ 117 w 272"/>
                  <a:gd name="T65" fmla="*/ 214 h 238"/>
                  <a:gd name="T66" fmla="*/ 137 w 272"/>
                  <a:gd name="T67" fmla="*/ 208 h 238"/>
                  <a:gd name="T68" fmla="*/ 155 w 272"/>
                  <a:gd name="T69" fmla="*/ 204 h 238"/>
                  <a:gd name="T70" fmla="*/ 159 w 272"/>
                  <a:gd name="T71" fmla="*/ 211 h 238"/>
                  <a:gd name="T72" fmla="*/ 149 w 272"/>
                  <a:gd name="T73" fmla="*/ 224 h 238"/>
                  <a:gd name="T74" fmla="*/ 128 w 272"/>
                  <a:gd name="T75" fmla="*/ 235 h 238"/>
                  <a:gd name="T76" fmla="*/ 107 w 272"/>
                  <a:gd name="T77" fmla="*/ 238 h 238"/>
                  <a:gd name="T78" fmla="*/ 63 w 272"/>
                  <a:gd name="T79" fmla="*/ 211 h 238"/>
                  <a:gd name="T80" fmla="*/ 32 w 272"/>
                  <a:gd name="T81" fmla="*/ 172 h 238"/>
                  <a:gd name="T82" fmla="*/ 18 w 272"/>
                  <a:gd name="T83" fmla="*/ 127 h 238"/>
                  <a:gd name="T84" fmla="*/ 15 w 272"/>
                  <a:gd name="T85" fmla="*/ 91 h 238"/>
                  <a:gd name="T86" fmla="*/ 5 w 272"/>
                  <a:gd name="T87" fmla="*/ 59 h 238"/>
                  <a:gd name="T88" fmla="*/ 10 w 272"/>
                  <a:gd name="T89" fmla="*/ 34 h 238"/>
                  <a:gd name="T90" fmla="*/ 28 w 272"/>
                  <a:gd name="T91" fmla="*/ 15 h 238"/>
                  <a:gd name="T92" fmla="*/ 52 w 272"/>
                  <a:gd name="T93" fmla="*/ 0 h 238"/>
                  <a:gd name="T94" fmla="*/ 57 w 272"/>
                  <a:gd name="T95" fmla="*/ 4 h 238"/>
                  <a:gd name="T96" fmla="*/ 62 w 272"/>
                  <a:gd name="T97" fmla="*/ 12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
                  <a:gd name="T148" fmla="*/ 0 h 238"/>
                  <a:gd name="T149" fmla="*/ 272 w 272"/>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 h="238">
                    <a:moveTo>
                      <a:pt x="63" y="15"/>
                    </a:moveTo>
                    <a:lnTo>
                      <a:pt x="73" y="20"/>
                    </a:lnTo>
                    <a:lnTo>
                      <a:pt x="83" y="23"/>
                    </a:lnTo>
                    <a:lnTo>
                      <a:pt x="97" y="25"/>
                    </a:lnTo>
                    <a:lnTo>
                      <a:pt x="110" y="25"/>
                    </a:lnTo>
                    <a:lnTo>
                      <a:pt x="122" y="25"/>
                    </a:lnTo>
                    <a:lnTo>
                      <a:pt x="137" y="26"/>
                    </a:lnTo>
                    <a:lnTo>
                      <a:pt x="150" y="30"/>
                    </a:lnTo>
                    <a:lnTo>
                      <a:pt x="162" y="34"/>
                    </a:lnTo>
                    <a:lnTo>
                      <a:pt x="174" y="44"/>
                    </a:lnTo>
                    <a:lnTo>
                      <a:pt x="184" y="54"/>
                    </a:lnTo>
                    <a:lnTo>
                      <a:pt x="192" y="65"/>
                    </a:lnTo>
                    <a:lnTo>
                      <a:pt x="202" y="75"/>
                    </a:lnTo>
                    <a:lnTo>
                      <a:pt x="210" y="86"/>
                    </a:lnTo>
                    <a:lnTo>
                      <a:pt x="220" y="96"/>
                    </a:lnTo>
                    <a:lnTo>
                      <a:pt x="230" y="104"/>
                    </a:lnTo>
                    <a:lnTo>
                      <a:pt x="244" y="110"/>
                    </a:lnTo>
                    <a:lnTo>
                      <a:pt x="247" y="112"/>
                    </a:lnTo>
                    <a:lnTo>
                      <a:pt x="250" y="115"/>
                    </a:lnTo>
                    <a:lnTo>
                      <a:pt x="250" y="120"/>
                    </a:lnTo>
                    <a:lnTo>
                      <a:pt x="249" y="123"/>
                    </a:lnTo>
                    <a:lnTo>
                      <a:pt x="244" y="127"/>
                    </a:lnTo>
                    <a:lnTo>
                      <a:pt x="235" y="128"/>
                    </a:lnTo>
                    <a:lnTo>
                      <a:pt x="222" y="128"/>
                    </a:lnTo>
                    <a:lnTo>
                      <a:pt x="205" y="125"/>
                    </a:lnTo>
                    <a:lnTo>
                      <a:pt x="200" y="123"/>
                    </a:lnTo>
                    <a:lnTo>
                      <a:pt x="194" y="119"/>
                    </a:lnTo>
                    <a:lnTo>
                      <a:pt x="189" y="115"/>
                    </a:lnTo>
                    <a:lnTo>
                      <a:pt x="184" y="110"/>
                    </a:lnTo>
                    <a:lnTo>
                      <a:pt x="179" y="107"/>
                    </a:lnTo>
                    <a:lnTo>
                      <a:pt x="174" y="106"/>
                    </a:lnTo>
                    <a:lnTo>
                      <a:pt x="169" y="109"/>
                    </a:lnTo>
                    <a:lnTo>
                      <a:pt x="164" y="115"/>
                    </a:lnTo>
                    <a:lnTo>
                      <a:pt x="164" y="123"/>
                    </a:lnTo>
                    <a:lnTo>
                      <a:pt x="164" y="132"/>
                    </a:lnTo>
                    <a:lnTo>
                      <a:pt x="165" y="140"/>
                    </a:lnTo>
                    <a:lnTo>
                      <a:pt x="169" y="148"/>
                    </a:lnTo>
                    <a:lnTo>
                      <a:pt x="170" y="154"/>
                    </a:lnTo>
                    <a:lnTo>
                      <a:pt x="174" y="161"/>
                    </a:lnTo>
                    <a:lnTo>
                      <a:pt x="179" y="167"/>
                    </a:lnTo>
                    <a:lnTo>
                      <a:pt x="184" y="172"/>
                    </a:lnTo>
                    <a:lnTo>
                      <a:pt x="192" y="178"/>
                    </a:lnTo>
                    <a:lnTo>
                      <a:pt x="204" y="182"/>
                    </a:lnTo>
                    <a:lnTo>
                      <a:pt x="214" y="180"/>
                    </a:lnTo>
                    <a:lnTo>
                      <a:pt x="225" y="178"/>
                    </a:lnTo>
                    <a:lnTo>
                      <a:pt x="237" y="175"/>
                    </a:lnTo>
                    <a:lnTo>
                      <a:pt x="249" y="172"/>
                    </a:lnTo>
                    <a:lnTo>
                      <a:pt x="260" y="170"/>
                    </a:lnTo>
                    <a:lnTo>
                      <a:pt x="272" y="169"/>
                    </a:lnTo>
                    <a:lnTo>
                      <a:pt x="270" y="172"/>
                    </a:lnTo>
                    <a:lnTo>
                      <a:pt x="269" y="177"/>
                    </a:lnTo>
                    <a:lnTo>
                      <a:pt x="267" y="180"/>
                    </a:lnTo>
                    <a:lnTo>
                      <a:pt x="264" y="183"/>
                    </a:lnTo>
                    <a:lnTo>
                      <a:pt x="260" y="185"/>
                    </a:lnTo>
                    <a:lnTo>
                      <a:pt x="257" y="188"/>
                    </a:lnTo>
                    <a:lnTo>
                      <a:pt x="255" y="190"/>
                    </a:lnTo>
                    <a:lnTo>
                      <a:pt x="252" y="193"/>
                    </a:lnTo>
                    <a:lnTo>
                      <a:pt x="245" y="191"/>
                    </a:lnTo>
                    <a:lnTo>
                      <a:pt x="240" y="193"/>
                    </a:lnTo>
                    <a:lnTo>
                      <a:pt x="235" y="193"/>
                    </a:lnTo>
                    <a:lnTo>
                      <a:pt x="230" y="195"/>
                    </a:lnTo>
                    <a:lnTo>
                      <a:pt x="225" y="195"/>
                    </a:lnTo>
                    <a:lnTo>
                      <a:pt x="220" y="198"/>
                    </a:lnTo>
                    <a:lnTo>
                      <a:pt x="215" y="200"/>
                    </a:lnTo>
                    <a:lnTo>
                      <a:pt x="212" y="201"/>
                    </a:lnTo>
                    <a:lnTo>
                      <a:pt x="210" y="200"/>
                    </a:lnTo>
                    <a:lnTo>
                      <a:pt x="209" y="196"/>
                    </a:lnTo>
                    <a:lnTo>
                      <a:pt x="207" y="195"/>
                    </a:lnTo>
                    <a:lnTo>
                      <a:pt x="205" y="193"/>
                    </a:lnTo>
                    <a:lnTo>
                      <a:pt x="202" y="191"/>
                    </a:lnTo>
                    <a:lnTo>
                      <a:pt x="200" y="190"/>
                    </a:lnTo>
                    <a:lnTo>
                      <a:pt x="199" y="190"/>
                    </a:lnTo>
                    <a:lnTo>
                      <a:pt x="197" y="190"/>
                    </a:lnTo>
                    <a:lnTo>
                      <a:pt x="192" y="190"/>
                    </a:lnTo>
                    <a:lnTo>
                      <a:pt x="189" y="190"/>
                    </a:lnTo>
                    <a:lnTo>
                      <a:pt x="185" y="191"/>
                    </a:lnTo>
                    <a:lnTo>
                      <a:pt x="182" y="195"/>
                    </a:lnTo>
                    <a:lnTo>
                      <a:pt x="179" y="196"/>
                    </a:lnTo>
                    <a:lnTo>
                      <a:pt x="175" y="198"/>
                    </a:lnTo>
                    <a:lnTo>
                      <a:pt x="172" y="201"/>
                    </a:lnTo>
                    <a:lnTo>
                      <a:pt x="169" y="203"/>
                    </a:lnTo>
                    <a:lnTo>
                      <a:pt x="167" y="201"/>
                    </a:lnTo>
                    <a:lnTo>
                      <a:pt x="165" y="200"/>
                    </a:lnTo>
                    <a:lnTo>
                      <a:pt x="164" y="200"/>
                    </a:lnTo>
                    <a:lnTo>
                      <a:pt x="162" y="198"/>
                    </a:lnTo>
                    <a:lnTo>
                      <a:pt x="160" y="196"/>
                    </a:lnTo>
                    <a:lnTo>
                      <a:pt x="157" y="196"/>
                    </a:lnTo>
                    <a:lnTo>
                      <a:pt x="155" y="196"/>
                    </a:lnTo>
                    <a:lnTo>
                      <a:pt x="147" y="196"/>
                    </a:lnTo>
                    <a:lnTo>
                      <a:pt x="140" y="198"/>
                    </a:lnTo>
                    <a:lnTo>
                      <a:pt x="132" y="200"/>
                    </a:lnTo>
                    <a:lnTo>
                      <a:pt x="125" y="203"/>
                    </a:lnTo>
                    <a:lnTo>
                      <a:pt x="117" y="203"/>
                    </a:lnTo>
                    <a:lnTo>
                      <a:pt x="112" y="204"/>
                    </a:lnTo>
                    <a:lnTo>
                      <a:pt x="107" y="206"/>
                    </a:lnTo>
                    <a:lnTo>
                      <a:pt x="105" y="206"/>
                    </a:lnTo>
                    <a:lnTo>
                      <a:pt x="110" y="211"/>
                    </a:lnTo>
                    <a:lnTo>
                      <a:pt x="117" y="214"/>
                    </a:lnTo>
                    <a:lnTo>
                      <a:pt x="123" y="212"/>
                    </a:lnTo>
                    <a:lnTo>
                      <a:pt x="130" y="211"/>
                    </a:lnTo>
                    <a:lnTo>
                      <a:pt x="137" y="208"/>
                    </a:lnTo>
                    <a:lnTo>
                      <a:pt x="144" y="206"/>
                    </a:lnTo>
                    <a:lnTo>
                      <a:pt x="149" y="204"/>
                    </a:lnTo>
                    <a:lnTo>
                      <a:pt x="155" y="204"/>
                    </a:lnTo>
                    <a:lnTo>
                      <a:pt x="159" y="206"/>
                    </a:lnTo>
                    <a:lnTo>
                      <a:pt x="159" y="208"/>
                    </a:lnTo>
                    <a:lnTo>
                      <a:pt x="159" y="211"/>
                    </a:lnTo>
                    <a:lnTo>
                      <a:pt x="159" y="212"/>
                    </a:lnTo>
                    <a:lnTo>
                      <a:pt x="154" y="219"/>
                    </a:lnTo>
                    <a:lnTo>
                      <a:pt x="149" y="224"/>
                    </a:lnTo>
                    <a:lnTo>
                      <a:pt x="142" y="229"/>
                    </a:lnTo>
                    <a:lnTo>
                      <a:pt x="135" y="232"/>
                    </a:lnTo>
                    <a:lnTo>
                      <a:pt x="128" y="235"/>
                    </a:lnTo>
                    <a:lnTo>
                      <a:pt x="122" y="237"/>
                    </a:lnTo>
                    <a:lnTo>
                      <a:pt x="113" y="237"/>
                    </a:lnTo>
                    <a:lnTo>
                      <a:pt x="107" y="238"/>
                    </a:lnTo>
                    <a:lnTo>
                      <a:pt x="92" y="230"/>
                    </a:lnTo>
                    <a:lnTo>
                      <a:pt x="77" y="222"/>
                    </a:lnTo>
                    <a:lnTo>
                      <a:pt x="63" y="211"/>
                    </a:lnTo>
                    <a:lnTo>
                      <a:pt x="52" y="200"/>
                    </a:lnTo>
                    <a:lnTo>
                      <a:pt x="40" y="187"/>
                    </a:lnTo>
                    <a:lnTo>
                      <a:pt x="32" y="172"/>
                    </a:lnTo>
                    <a:lnTo>
                      <a:pt x="25" y="156"/>
                    </a:lnTo>
                    <a:lnTo>
                      <a:pt x="20" y="138"/>
                    </a:lnTo>
                    <a:lnTo>
                      <a:pt x="18" y="127"/>
                    </a:lnTo>
                    <a:lnTo>
                      <a:pt x="18" y="114"/>
                    </a:lnTo>
                    <a:lnTo>
                      <a:pt x="17" y="102"/>
                    </a:lnTo>
                    <a:lnTo>
                      <a:pt x="15" y="91"/>
                    </a:lnTo>
                    <a:lnTo>
                      <a:pt x="12" y="80"/>
                    </a:lnTo>
                    <a:lnTo>
                      <a:pt x="8" y="68"/>
                    </a:lnTo>
                    <a:lnTo>
                      <a:pt x="5" y="59"/>
                    </a:lnTo>
                    <a:lnTo>
                      <a:pt x="0" y="47"/>
                    </a:lnTo>
                    <a:lnTo>
                      <a:pt x="5" y="41"/>
                    </a:lnTo>
                    <a:lnTo>
                      <a:pt x="10" y="34"/>
                    </a:lnTo>
                    <a:lnTo>
                      <a:pt x="15" y="28"/>
                    </a:lnTo>
                    <a:lnTo>
                      <a:pt x="22" y="21"/>
                    </a:lnTo>
                    <a:lnTo>
                      <a:pt x="28" y="15"/>
                    </a:lnTo>
                    <a:lnTo>
                      <a:pt x="35" y="10"/>
                    </a:lnTo>
                    <a:lnTo>
                      <a:pt x="43" y="5"/>
                    </a:lnTo>
                    <a:lnTo>
                      <a:pt x="52" y="0"/>
                    </a:lnTo>
                    <a:lnTo>
                      <a:pt x="53" y="0"/>
                    </a:lnTo>
                    <a:lnTo>
                      <a:pt x="55" y="2"/>
                    </a:lnTo>
                    <a:lnTo>
                      <a:pt x="57" y="4"/>
                    </a:lnTo>
                    <a:lnTo>
                      <a:pt x="58" y="5"/>
                    </a:lnTo>
                    <a:lnTo>
                      <a:pt x="60" y="9"/>
                    </a:lnTo>
                    <a:lnTo>
                      <a:pt x="62" y="12"/>
                    </a:lnTo>
                    <a:lnTo>
                      <a:pt x="63" y="13"/>
                    </a:lnTo>
                    <a:lnTo>
                      <a:pt x="63" y="15"/>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1" name="Freeform 38"/>
              <p:cNvSpPr>
                <a:spLocks/>
              </p:cNvSpPr>
              <p:nvPr/>
            </p:nvSpPr>
            <p:spPr bwMode="auto">
              <a:xfrm>
                <a:off x="3130" y="2203"/>
                <a:ext cx="46" cy="12"/>
              </a:xfrm>
              <a:custGeom>
                <a:avLst/>
                <a:gdLst>
                  <a:gd name="T0" fmla="*/ 46 w 46"/>
                  <a:gd name="T1" fmla="*/ 2 h 12"/>
                  <a:gd name="T2" fmla="*/ 40 w 46"/>
                  <a:gd name="T3" fmla="*/ 3 h 12"/>
                  <a:gd name="T4" fmla="*/ 35 w 46"/>
                  <a:gd name="T5" fmla="*/ 5 h 12"/>
                  <a:gd name="T6" fmla="*/ 26 w 46"/>
                  <a:gd name="T7" fmla="*/ 7 h 12"/>
                  <a:gd name="T8" fmla="*/ 21 w 46"/>
                  <a:gd name="T9" fmla="*/ 8 h 12"/>
                  <a:gd name="T10" fmla="*/ 15 w 46"/>
                  <a:gd name="T11" fmla="*/ 10 h 12"/>
                  <a:gd name="T12" fmla="*/ 8 w 46"/>
                  <a:gd name="T13" fmla="*/ 12 h 12"/>
                  <a:gd name="T14" fmla="*/ 3 w 46"/>
                  <a:gd name="T15" fmla="*/ 12 h 12"/>
                  <a:gd name="T16" fmla="*/ 0 w 46"/>
                  <a:gd name="T17" fmla="*/ 10 h 12"/>
                  <a:gd name="T18" fmla="*/ 5 w 46"/>
                  <a:gd name="T19" fmla="*/ 8 h 12"/>
                  <a:gd name="T20" fmla="*/ 11 w 46"/>
                  <a:gd name="T21" fmla="*/ 5 h 12"/>
                  <a:gd name="T22" fmla="*/ 16 w 46"/>
                  <a:gd name="T23" fmla="*/ 3 h 12"/>
                  <a:gd name="T24" fmla="*/ 21 w 46"/>
                  <a:gd name="T25" fmla="*/ 2 h 12"/>
                  <a:gd name="T26" fmla="*/ 28 w 46"/>
                  <a:gd name="T27" fmla="*/ 0 h 12"/>
                  <a:gd name="T28" fmla="*/ 33 w 46"/>
                  <a:gd name="T29" fmla="*/ 0 h 12"/>
                  <a:gd name="T30" fmla="*/ 40 w 46"/>
                  <a:gd name="T31" fmla="*/ 0 h 12"/>
                  <a:gd name="T32" fmla="*/ 46 w 46"/>
                  <a:gd name="T33" fmla="*/ 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2"/>
                  <a:gd name="T53" fmla="*/ 46 w 46"/>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2">
                    <a:moveTo>
                      <a:pt x="46" y="2"/>
                    </a:moveTo>
                    <a:lnTo>
                      <a:pt x="40" y="3"/>
                    </a:lnTo>
                    <a:lnTo>
                      <a:pt x="35" y="5"/>
                    </a:lnTo>
                    <a:lnTo>
                      <a:pt x="26" y="7"/>
                    </a:lnTo>
                    <a:lnTo>
                      <a:pt x="21" y="8"/>
                    </a:lnTo>
                    <a:lnTo>
                      <a:pt x="15" y="10"/>
                    </a:lnTo>
                    <a:lnTo>
                      <a:pt x="8" y="12"/>
                    </a:lnTo>
                    <a:lnTo>
                      <a:pt x="3" y="12"/>
                    </a:lnTo>
                    <a:lnTo>
                      <a:pt x="0" y="10"/>
                    </a:lnTo>
                    <a:lnTo>
                      <a:pt x="5" y="8"/>
                    </a:lnTo>
                    <a:lnTo>
                      <a:pt x="11" y="5"/>
                    </a:lnTo>
                    <a:lnTo>
                      <a:pt x="16" y="3"/>
                    </a:lnTo>
                    <a:lnTo>
                      <a:pt x="21" y="2"/>
                    </a:lnTo>
                    <a:lnTo>
                      <a:pt x="28" y="0"/>
                    </a:lnTo>
                    <a:lnTo>
                      <a:pt x="33" y="0"/>
                    </a:lnTo>
                    <a:lnTo>
                      <a:pt x="40" y="0"/>
                    </a:lnTo>
                    <a:lnTo>
                      <a:pt x="4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2" name="Freeform 39"/>
              <p:cNvSpPr>
                <a:spLocks/>
              </p:cNvSpPr>
              <p:nvPr/>
            </p:nvSpPr>
            <p:spPr bwMode="auto">
              <a:xfrm>
                <a:off x="3056" y="2202"/>
                <a:ext cx="64" cy="43"/>
              </a:xfrm>
              <a:custGeom>
                <a:avLst/>
                <a:gdLst>
                  <a:gd name="T0" fmla="*/ 64 w 64"/>
                  <a:gd name="T1" fmla="*/ 16 h 43"/>
                  <a:gd name="T2" fmla="*/ 62 w 64"/>
                  <a:gd name="T3" fmla="*/ 19 h 43"/>
                  <a:gd name="T4" fmla="*/ 62 w 64"/>
                  <a:gd name="T5" fmla="*/ 22 h 43"/>
                  <a:gd name="T6" fmla="*/ 60 w 64"/>
                  <a:gd name="T7" fmla="*/ 27 h 43"/>
                  <a:gd name="T8" fmla="*/ 57 w 64"/>
                  <a:gd name="T9" fmla="*/ 30 h 43"/>
                  <a:gd name="T10" fmla="*/ 54 w 64"/>
                  <a:gd name="T11" fmla="*/ 34 h 43"/>
                  <a:gd name="T12" fmla="*/ 50 w 64"/>
                  <a:gd name="T13" fmla="*/ 37 h 43"/>
                  <a:gd name="T14" fmla="*/ 44 w 64"/>
                  <a:gd name="T15" fmla="*/ 37 h 43"/>
                  <a:gd name="T16" fmla="*/ 35 w 64"/>
                  <a:gd name="T17" fmla="*/ 35 h 43"/>
                  <a:gd name="T18" fmla="*/ 30 w 64"/>
                  <a:gd name="T19" fmla="*/ 40 h 43"/>
                  <a:gd name="T20" fmla="*/ 25 w 64"/>
                  <a:gd name="T21" fmla="*/ 42 h 43"/>
                  <a:gd name="T22" fmla="*/ 20 w 64"/>
                  <a:gd name="T23" fmla="*/ 43 h 43"/>
                  <a:gd name="T24" fmla="*/ 15 w 64"/>
                  <a:gd name="T25" fmla="*/ 43 h 43"/>
                  <a:gd name="T26" fmla="*/ 10 w 64"/>
                  <a:gd name="T27" fmla="*/ 42 h 43"/>
                  <a:gd name="T28" fmla="*/ 7 w 64"/>
                  <a:gd name="T29" fmla="*/ 38 h 43"/>
                  <a:gd name="T30" fmla="*/ 3 w 64"/>
                  <a:gd name="T31" fmla="*/ 35 h 43"/>
                  <a:gd name="T32" fmla="*/ 2 w 64"/>
                  <a:gd name="T33" fmla="*/ 30 h 43"/>
                  <a:gd name="T34" fmla="*/ 0 w 64"/>
                  <a:gd name="T35" fmla="*/ 25 h 43"/>
                  <a:gd name="T36" fmla="*/ 2 w 64"/>
                  <a:gd name="T37" fmla="*/ 19 h 43"/>
                  <a:gd name="T38" fmla="*/ 3 w 64"/>
                  <a:gd name="T39" fmla="*/ 14 h 43"/>
                  <a:gd name="T40" fmla="*/ 7 w 64"/>
                  <a:gd name="T41" fmla="*/ 11 h 43"/>
                  <a:gd name="T42" fmla="*/ 10 w 64"/>
                  <a:gd name="T43" fmla="*/ 8 h 43"/>
                  <a:gd name="T44" fmla="*/ 17 w 64"/>
                  <a:gd name="T45" fmla="*/ 6 h 43"/>
                  <a:gd name="T46" fmla="*/ 23 w 64"/>
                  <a:gd name="T47" fmla="*/ 6 h 43"/>
                  <a:gd name="T48" fmla="*/ 32 w 64"/>
                  <a:gd name="T49" fmla="*/ 9 h 43"/>
                  <a:gd name="T50" fmla="*/ 37 w 64"/>
                  <a:gd name="T51" fmla="*/ 4 h 43"/>
                  <a:gd name="T52" fmla="*/ 42 w 64"/>
                  <a:gd name="T53" fmla="*/ 1 h 43"/>
                  <a:gd name="T54" fmla="*/ 45 w 64"/>
                  <a:gd name="T55" fmla="*/ 0 h 43"/>
                  <a:gd name="T56" fmla="*/ 50 w 64"/>
                  <a:gd name="T57" fmla="*/ 1 h 43"/>
                  <a:gd name="T58" fmla="*/ 54 w 64"/>
                  <a:gd name="T59" fmla="*/ 3 h 43"/>
                  <a:gd name="T60" fmla="*/ 59 w 64"/>
                  <a:gd name="T61" fmla="*/ 6 h 43"/>
                  <a:gd name="T62" fmla="*/ 60 w 64"/>
                  <a:gd name="T63" fmla="*/ 9 h 43"/>
                  <a:gd name="T64" fmla="*/ 64 w 64"/>
                  <a:gd name="T65" fmla="*/ 16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43"/>
                  <a:gd name="T101" fmla="*/ 64 w 6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43">
                    <a:moveTo>
                      <a:pt x="64" y="16"/>
                    </a:moveTo>
                    <a:lnTo>
                      <a:pt x="62" y="19"/>
                    </a:lnTo>
                    <a:lnTo>
                      <a:pt x="62" y="22"/>
                    </a:lnTo>
                    <a:lnTo>
                      <a:pt x="60" y="27"/>
                    </a:lnTo>
                    <a:lnTo>
                      <a:pt x="57" y="30"/>
                    </a:lnTo>
                    <a:lnTo>
                      <a:pt x="54" y="34"/>
                    </a:lnTo>
                    <a:lnTo>
                      <a:pt x="50" y="37"/>
                    </a:lnTo>
                    <a:lnTo>
                      <a:pt x="44" y="37"/>
                    </a:lnTo>
                    <a:lnTo>
                      <a:pt x="35" y="35"/>
                    </a:lnTo>
                    <a:lnTo>
                      <a:pt x="30" y="40"/>
                    </a:lnTo>
                    <a:lnTo>
                      <a:pt x="25" y="42"/>
                    </a:lnTo>
                    <a:lnTo>
                      <a:pt x="20" y="43"/>
                    </a:lnTo>
                    <a:lnTo>
                      <a:pt x="15" y="43"/>
                    </a:lnTo>
                    <a:lnTo>
                      <a:pt x="10" y="42"/>
                    </a:lnTo>
                    <a:lnTo>
                      <a:pt x="7" y="38"/>
                    </a:lnTo>
                    <a:lnTo>
                      <a:pt x="3" y="35"/>
                    </a:lnTo>
                    <a:lnTo>
                      <a:pt x="2" y="30"/>
                    </a:lnTo>
                    <a:lnTo>
                      <a:pt x="0" y="25"/>
                    </a:lnTo>
                    <a:lnTo>
                      <a:pt x="2" y="19"/>
                    </a:lnTo>
                    <a:lnTo>
                      <a:pt x="3" y="14"/>
                    </a:lnTo>
                    <a:lnTo>
                      <a:pt x="7" y="11"/>
                    </a:lnTo>
                    <a:lnTo>
                      <a:pt x="10" y="8"/>
                    </a:lnTo>
                    <a:lnTo>
                      <a:pt x="17" y="6"/>
                    </a:lnTo>
                    <a:lnTo>
                      <a:pt x="23" y="6"/>
                    </a:lnTo>
                    <a:lnTo>
                      <a:pt x="32" y="9"/>
                    </a:lnTo>
                    <a:lnTo>
                      <a:pt x="37" y="4"/>
                    </a:lnTo>
                    <a:lnTo>
                      <a:pt x="42" y="1"/>
                    </a:lnTo>
                    <a:lnTo>
                      <a:pt x="45" y="0"/>
                    </a:lnTo>
                    <a:lnTo>
                      <a:pt x="50" y="1"/>
                    </a:lnTo>
                    <a:lnTo>
                      <a:pt x="54" y="3"/>
                    </a:lnTo>
                    <a:lnTo>
                      <a:pt x="59" y="6"/>
                    </a:lnTo>
                    <a:lnTo>
                      <a:pt x="60" y="9"/>
                    </a:lnTo>
                    <a:lnTo>
                      <a:pt x="6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3" name="Freeform 40"/>
              <p:cNvSpPr>
                <a:spLocks/>
              </p:cNvSpPr>
              <p:nvPr/>
            </p:nvSpPr>
            <p:spPr bwMode="auto">
              <a:xfrm>
                <a:off x="3091" y="2211"/>
                <a:ext cx="22" cy="21"/>
              </a:xfrm>
              <a:custGeom>
                <a:avLst/>
                <a:gdLst>
                  <a:gd name="T0" fmla="*/ 22 w 22"/>
                  <a:gd name="T1" fmla="*/ 7 h 21"/>
                  <a:gd name="T2" fmla="*/ 22 w 22"/>
                  <a:gd name="T3" fmla="*/ 8 h 21"/>
                  <a:gd name="T4" fmla="*/ 22 w 22"/>
                  <a:gd name="T5" fmla="*/ 12 h 21"/>
                  <a:gd name="T6" fmla="*/ 20 w 22"/>
                  <a:gd name="T7" fmla="*/ 13 h 21"/>
                  <a:gd name="T8" fmla="*/ 20 w 22"/>
                  <a:gd name="T9" fmla="*/ 15 h 21"/>
                  <a:gd name="T10" fmla="*/ 19 w 22"/>
                  <a:gd name="T11" fmla="*/ 15 h 21"/>
                  <a:gd name="T12" fmla="*/ 19 w 22"/>
                  <a:gd name="T13" fmla="*/ 16 h 21"/>
                  <a:gd name="T14" fmla="*/ 17 w 22"/>
                  <a:gd name="T15" fmla="*/ 18 h 21"/>
                  <a:gd name="T16" fmla="*/ 17 w 22"/>
                  <a:gd name="T17" fmla="*/ 18 h 21"/>
                  <a:gd name="T18" fmla="*/ 15 w 22"/>
                  <a:gd name="T19" fmla="*/ 20 h 21"/>
                  <a:gd name="T20" fmla="*/ 14 w 22"/>
                  <a:gd name="T21" fmla="*/ 20 h 21"/>
                  <a:gd name="T22" fmla="*/ 12 w 22"/>
                  <a:gd name="T23" fmla="*/ 20 h 21"/>
                  <a:gd name="T24" fmla="*/ 10 w 22"/>
                  <a:gd name="T25" fmla="*/ 20 h 21"/>
                  <a:gd name="T26" fmla="*/ 7 w 22"/>
                  <a:gd name="T27" fmla="*/ 20 h 21"/>
                  <a:gd name="T28" fmla="*/ 5 w 22"/>
                  <a:gd name="T29" fmla="*/ 21 h 21"/>
                  <a:gd name="T30" fmla="*/ 5 w 22"/>
                  <a:gd name="T31" fmla="*/ 18 h 21"/>
                  <a:gd name="T32" fmla="*/ 5 w 22"/>
                  <a:gd name="T33" fmla="*/ 16 h 21"/>
                  <a:gd name="T34" fmla="*/ 5 w 22"/>
                  <a:gd name="T35" fmla="*/ 15 h 21"/>
                  <a:gd name="T36" fmla="*/ 5 w 22"/>
                  <a:gd name="T37" fmla="*/ 12 h 21"/>
                  <a:gd name="T38" fmla="*/ 4 w 22"/>
                  <a:gd name="T39" fmla="*/ 10 h 21"/>
                  <a:gd name="T40" fmla="*/ 4 w 22"/>
                  <a:gd name="T41" fmla="*/ 8 h 21"/>
                  <a:gd name="T42" fmla="*/ 2 w 22"/>
                  <a:gd name="T43" fmla="*/ 7 h 21"/>
                  <a:gd name="T44" fmla="*/ 0 w 22"/>
                  <a:gd name="T45" fmla="*/ 5 h 21"/>
                  <a:gd name="T46" fmla="*/ 2 w 22"/>
                  <a:gd name="T47" fmla="*/ 2 h 21"/>
                  <a:gd name="T48" fmla="*/ 5 w 22"/>
                  <a:gd name="T49" fmla="*/ 0 h 21"/>
                  <a:gd name="T50" fmla="*/ 7 w 22"/>
                  <a:gd name="T51" fmla="*/ 0 h 21"/>
                  <a:gd name="T52" fmla="*/ 10 w 22"/>
                  <a:gd name="T53" fmla="*/ 0 h 21"/>
                  <a:gd name="T54" fmla="*/ 14 w 22"/>
                  <a:gd name="T55" fmla="*/ 0 h 21"/>
                  <a:gd name="T56" fmla="*/ 17 w 22"/>
                  <a:gd name="T57" fmla="*/ 2 h 21"/>
                  <a:gd name="T58" fmla="*/ 19 w 22"/>
                  <a:gd name="T59" fmla="*/ 4 h 21"/>
                  <a:gd name="T60" fmla="*/ 22 w 22"/>
                  <a:gd name="T61" fmla="*/ 7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1"/>
                  <a:gd name="T95" fmla="*/ 22 w 22"/>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1">
                    <a:moveTo>
                      <a:pt x="22" y="7"/>
                    </a:moveTo>
                    <a:lnTo>
                      <a:pt x="22" y="8"/>
                    </a:lnTo>
                    <a:lnTo>
                      <a:pt x="22" y="12"/>
                    </a:lnTo>
                    <a:lnTo>
                      <a:pt x="20" y="13"/>
                    </a:lnTo>
                    <a:lnTo>
                      <a:pt x="20" y="15"/>
                    </a:lnTo>
                    <a:lnTo>
                      <a:pt x="19" y="15"/>
                    </a:lnTo>
                    <a:lnTo>
                      <a:pt x="19" y="16"/>
                    </a:lnTo>
                    <a:lnTo>
                      <a:pt x="17" y="18"/>
                    </a:lnTo>
                    <a:lnTo>
                      <a:pt x="15" y="20"/>
                    </a:lnTo>
                    <a:lnTo>
                      <a:pt x="14" y="20"/>
                    </a:lnTo>
                    <a:lnTo>
                      <a:pt x="12" y="20"/>
                    </a:lnTo>
                    <a:lnTo>
                      <a:pt x="10" y="20"/>
                    </a:lnTo>
                    <a:lnTo>
                      <a:pt x="7" y="20"/>
                    </a:lnTo>
                    <a:lnTo>
                      <a:pt x="5" y="21"/>
                    </a:lnTo>
                    <a:lnTo>
                      <a:pt x="5" y="18"/>
                    </a:lnTo>
                    <a:lnTo>
                      <a:pt x="5" y="16"/>
                    </a:lnTo>
                    <a:lnTo>
                      <a:pt x="5" y="15"/>
                    </a:lnTo>
                    <a:lnTo>
                      <a:pt x="5" y="12"/>
                    </a:lnTo>
                    <a:lnTo>
                      <a:pt x="4" y="10"/>
                    </a:lnTo>
                    <a:lnTo>
                      <a:pt x="4" y="8"/>
                    </a:lnTo>
                    <a:lnTo>
                      <a:pt x="2" y="7"/>
                    </a:lnTo>
                    <a:lnTo>
                      <a:pt x="0" y="5"/>
                    </a:lnTo>
                    <a:lnTo>
                      <a:pt x="2" y="2"/>
                    </a:lnTo>
                    <a:lnTo>
                      <a:pt x="5" y="0"/>
                    </a:lnTo>
                    <a:lnTo>
                      <a:pt x="7" y="0"/>
                    </a:lnTo>
                    <a:lnTo>
                      <a:pt x="10" y="0"/>
                    </a:lnTo>
                    <a:lnTo>
                      <a:pt x="14" y="0"/>
                    </a:lnTo>
                    <a:lnTo>
                      <a:pt x="17" y="2"/>
                    </a:lnTo>
                    <a:lnTo>
                      <a:pt x="19" y="4"/>
                    </a:lnTo>
                    <a:lnTo>
                      <a:pt x="22" y="7"/>
                    </a:lnTo>
                    <a:close/>
                  </a:path>
                </a:pathLst>
              </a:custGeom>
              <a:solidFill>
                <a:srgbClr val="00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4" name="Freeform 41"/>
              <p:cNvSpPr>
                <a:spLocks/>
              </p:cNvSpPr>
              <p:nvPr/>
            </p:nvSpPr>
            <p:spPr bwMode="auto">
              <a:xfrm>
                <a:off x="3131" y="2216"/>
                <a:ext cx="45" cy="13"/>
              </a:xfrm>
              <a:custGeom>
                <a:avLst/>
                <a:gdLst>
                  <a:gd name="T0" fmla="*/ 45 w 45"/>
                  <a:gd name="T1" fmla="*/ 3 h 13"/>
                  <a:gd name="T2" fmla="*/ 39 w 45"/>
                  <a:gd name="T3" fmla="*/ 3 h 13"/>
                  <a:gd name="T4" fmla="*/ 34 w 45"/>
                  <a:gd name="T5" fmla="*/ 5 h 13"/>
                  <a:gd name="T6" fmla="*/ 25 w 45"/>
                  <a:gd name="T7" fmla="*/ 8 h 13"/>
                  <a:gd name="T8" fmla="*/ 20 w 45"/>
                  <a:gd name="T9" fmla="*/ 10 h 13"/>
                  <a:gd name="T10" fmla="*/ 14 w 45"/>
                  <a:gd name="T11" fmla="*/ 11 h 13"/>
                  <a:gd name="T12" fmla="*/ 9 w 45"/>
                  <a:gd name="T13" fmla="*/ 13 h 13"/>
                  <a:gd name="T14" fmla="*/ 4 w 45"/>
                  <a:gd name="T15" fmla="*/ 11 h 13"/>
                  <a:gd name="T16" fmla="*/ 0 w 45"/>
                  <a:gd name="T17" fmla="*/ 8 h 13"/>
                  <a:gd name="T18" fmla="*/ 5 w 45"/>
                  <a:gd name="T19" fmla="*/ 7 h 13"/>
                  <a:gd name="T20" fmla="*/ 10 w 45"/>
                  <a:gd name="T21" fmla="*/ 5 h 13"/>
                  <a:gd name="T22" fmla="*/ 15 w 45"/>
                  <a:gd name="T23" fmla="*/ 3 h 13"/>
                  <a:gd name="T24" fmla="*/ 22 w 45"/>
                  <a:gd name="T25" fmla="*/ 2 h 13"/>
                  <a:gd name="T26" fmla="*/ 27 w 45"/>
                  <a:gd name="T27" fmla="*/ 2 h 13"/>
                  <a:gd name="T28" fmla="*/ 34 w 45"/>
                  <a:gd name="T29" fmla="*/ 0 h 13"/>
                  <a:gd name="T30" fmla="*/ 39 w 45"/>
                  <a:gd name="T31" fmla="*/ 0 h 13"/>
                  <a:gd name="T32" fmla="*/ 45 w 45"/>
                  <a:gd name="T33" fmla="*/ 2 h 13"/>
                  <a:gd name="T34" fmla="*/ 45 w 45"/>
                  <a:gd name="T35" fmla="*/ 3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13"/>
                  <a:gd name="T56" fmla="*/ 45 w 45"/>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13">
                    <a:moveTo>
                      <a:pt x="45" y="3"/>
                    </a:moveTo>
                    <a:lnTo>
                      <a:pt x="39" y="3"/>
                    </a:lnTo>
                    <a:lnTo>
                      <a:pt x="34" y="5"/>
                    </a:lnTo>
                    <a:lnTo>
                      <a:pt x="25" y="8"/>
                    </a:lnTo>
                    <a:lnTo>
                      <a:pt x="20" y="10"/>
                    </a:lnTo>
                    <a:lnTo>
                      <a:pt x="14" y="11"/>
                    </a:lnTo>
                    <a:lnTo>
                      <a:pt x="9" y="13"/>
                    </a:lnTo>
                    <a:lnTo>
                      <a:pt x="4" y="11"/>
                    </a:lnTo>
                    <a:lnTo>
                      <a:pt x="0" y="8"/>
                    </a:lnTo>
                    <a:lnTo>
                      <a:pt x="5" y="7"/>
                    </a:lnTo>
                    <a:lnTo>
                      <a:pt x="10" y="5"/>
                    </a:lnTo>
                    <a:lnTo>
                      <a:pt x="15" y="3"/>
                    </a:lnTo>
                    <a:lnTo>
                      <a:pt x="22" y="2"/>
                    </a:lnTo>
                    <a:lnTo>
                      <a:pt x="27" y="2"/>
                    </a:lnTo>
                    <a:lnTo>
                      <a:pt x="34" y="0"/>
                    </a:lnTo>
                    <a:lnTo>
                      <a:pt x="39" y="0"/>
                    </a:lnTo>
                    <a:lnTo>
                      <a:pt x="45" y="2"/>
                    </a:lnTo>
                    <a:lnTo>
                      <a:pt x="4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5" name="Freeform 42"/>
              <p:cNvSpPr>
                <a:spLocks/>
              </p:cNvSpPr>
              <p:nvPr/>
            </p:nvSpPr>
            <p:spPr bwMode="auto">
              <a:xfrm>
                <a:off x="3063" y="2216"/>
                <a:ext cx="25" cy="23"/>
              </a:xfrm>
              <a:custGeom>
                <a:avLst/>
                <a:gdLst>
                  <a:gd name="T0" fmla="*/ 25 w 25"/>
                  <a:gd name="T1" fmla="*/ 7 h 23"/>
                  <a:gd name="T2" fmla="*/ 25 w 25"/>
                  <a:gd name="T3" fmla="*/ 10 h 23"/>
                  <a:gd name="T4" fmla="*/ 23 w 25"/>
                  <a:gd name="T5" fmla="*/ 11 h 23"/>
                  <a:gd name="T6" fmla="*/ 23 w 25"/>
                  <a:gd name="T7" fmla="*/ 15 h 23"/>
                  <a:gd name="T8" fmla="*/ 21 w 25"/>
                  <a:gd name="T9" fmla="*/ 16 h 23"/>
                  <a:gd name="T10" fmla="*/ 20 w 25"/>
                  <a:gd name="T11" fmla="*/ 18 h 23"/>
                  <a:gd name="T12" fmla="*/ 18 w 25"/>
                  <a:gd name="T13" fmla="*/ 20 h 23"/>
                  <a:gd name="T14" fmla="*/ 16 w 25"/>
                  <a:gd name="T15" fmla="*/ 21 h 23"/>
                  <a:gd name="T16" fmla="*/ 13 w 25"/>
                  <a:gd name="T17" fmla="*/ 23 h 23"/>
                  <a:gd name="T18" fmla="*/ 11 w 25"/>
                  <a:gd name="T19" fmla="*/ 23 h 23"/>
                  <a:gd name="T20" fmla="*/ 10 w 25"/>
                  <a:gd name="T21" fmla="*/ 23 h 23"/>
                  <a:gd name="T22" fmla="*/ 6 w 25"/>
                  <a:gd name="T23" fmla="*/ 23 h 23"/>
                  <a:gd name="T24" fmla="*/ 5 w 25"/>
                  <a:gd name="T25" fmla="*/ 21 h 23"/>
                  <a:gd name="T26" fmla="*/ 3 w 25"/>
                  <a:gd name="T27" fmla="*/ 20 h 23"/>
                  <a:gd name="T28" fmla="*/ 1 w 25"/>
                  <a:gd name="T29" fmla="*/ 18 h 23"/>
                  <a:gd name="T30" fmla="*/ 1 w 25"/>
                  <a:gd name="T31" fmla="*/ 16 h 23"/>
                  <a:gd name="T32" fmla="*/ 0 w 25"/>
                  <a:gd name="T33" fmla="*/ 15 h 23"/>
                  <a:gd name="T34" fmla="*/ 0 w 25"/>
                  <a:gd name="T35" fmla="*/ 11 h 23"/>
                  <a:gd name="T36" fmla="*/ 1 w 25"/>
                  <a:gd name="T37" fmla="*/ 10 h 23"/>
                  <a:gd name="T38" fmla="*/ 1 w 25"/>
                  <a:gd name="T39" fmla="*/ 7 h 23"/>
                  <a:gd name="T40" fmla="*/ 3 w 25"/>
                  <a:gd name="T41" fmla="*/ 5 h 23"/>
                  <a:gd name="T42" fmla="*/ 3 w 25"/>
                  <a:gd name="T43" fmla="*/ 3 h 23"/>
                  <a:gd name="T44" fmla="*/ 5 w 25"/>
                  <a:gd name="T45" fmla="*/ 2 h 23"/>
                  <a:gd name="T46" fmla="*/ 6 w 25"/>
                  <a:gd name="T47" fmla="*/ 2 h 23"/>
                  <a:gd name="T48" fmla="*/ 8 w 25"/>
                  <a:gd name="T49" fmla="*/ 2 h 23"/>
                  <a:gd name="T50" fmla="*/ 10 w 25"/>
                  <a:gd name="T51" fmla="*/ 0 h 23"/>
                  <a:gd name="T52" fmla="*/ 13 w 25"/>
                  <a:gd name="T53" fmla="*/ 0 h 23"/>
                  <a:gd name="T54" fmla="*/ 15 w 25"/>
                  <a:gd name="T55" fmla="*/ 0 h 23"/>
                  <a:gd name="T56" fmla="*/ 16 w 25"/>
                  <a:gd name="T57" fmla="*/ 0 h 23"/>
                  <a:gd name="T58" fmla="*/ 18 w 25"/>
                  <a:gd name="T59" fmla="*/ 2 h 23"/>
                  <a:gd name="T60" fmla="*/ 21 w 25"/>
                  <a:gd name="T61" fmla="*/ 3 h 23"/>
                  <a:gd name="T62" fmla="*/ 23 w 25"/>
                  <a:gd name="T63" fmla="*/ 5 h 23"/>
                  <a:gd name="T64" fmla="*/ 25 w 25"/>
                  <a:gd name="T65" fmla="*/ 7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3"/>
                  <a:gd name="T101" fmla="*/ 25 w 25"/>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3">
                    <a:moveTo>
                      <a:pt x="25" y="7"/>
                    </a:moveTo>
                    <a:lnTo>
                      <a:pt x="25" y="10"/>
                    </a:lnTo>
                    <a:lnTo>
                      <a:pt x="23" y="11"/>
                    </a:lnTo>
                    <a:lnTo>
                      <a:pt x="23" y="15"/>
                    </a:lnTo>
                    <a:lnTo>
                      <a:pt x="21" y="16"/>
                    </a:lnTo>
                    <a:lnTo>
                      <a:pt x="20" y="18"/>
                    </a:lnTo>
                    <a:lnTo>
                      <a:pt x="18" y="20"/>
                    </a:lnTo>
                    <a:lnTo>
                      <a:pt x="16" y="21"/>
                    </a:lnTo>
                    <a:lnTo>
                      <a:pt x="13" y="23"/>
                    </a:lnTo>
                    <a:lnTo>
                      <a:pt x="11" y="23"/>
                    </a:lnTo>
                    <a:lnTo>
                      <a:pt x="10" y="23"/>
                    </a:lnTo>
                    <a:lnTo>
                      <a:pt x="6" y="23"/>
                    </a:lnTo>
                    <a:lnTo>
                      <a:pt x="5" y="21"/>
                    </a:lnTo>
                    <a:lnTo>
                      <a:pt x="3" y="20"/>
                    </a:lnTo>
                    <a:lnTo>
                      <a:pt x="1" y="18"/>
                    </a:lnTo>
                    <a:lnTo>
                      <a:pt x="1" y="16"/>
                    </a:lnTo>
                    <a:lnTo>
                      <a:pt x="0" y="15"/>
                    </a:lnTo>
                    <a:lnTo>
                      <a:pt x="0" y="11"/>
                    </a:lnTo>
                    <a:lnTo>
                      <a:pt x="1" y="10"/>
                    </a:lnTo>
                    <a:lnTo>
                      <a:pt x="1" y="7"/>
                    </a:lnTo>
                    <a:lnTo>
                      <a:pt x="3" y="5"/>
                    </a:lnTo>
                    <a:lnTo>
                      <a:pt x="3" y="3"/>
                    </a:lnTo>
                    <a:lnTo>
                      <a:pt x="5" y="2"/>
                    </a:lnTo>
                    <a:lnTo>
                      <a:pt x="6" y="2"/>
                    </a:lnTo>
                    <a:lnTo>
                      <a:pt x="8" y="2"/>
                    </a:lnTo>
                    <a:lnTo>
                      <a:pt x="10" y="0"/>
                    </a:lnTo>
                    <a:lnTo>
                      <a:pt x="13" y="0"/>
                    </a:lnTo>
                    <a:lnTo>
                      <a:pt x="15" y="0"/>
                    </a:lnTo>
                    <a:lnTo>
                      <a:pt x="16" y="0"/>
                    </a:lnTo>
                    <a:lnTo>
                      <a:pt x="18" y="2"/>
                    </a:lnTo>
                    <a:lnTo>
                      <a:pt x="21" y="3"/>
                    </a:lnTo>
                    <a:lnTo>
                      <a:pt x="23" y="5"/>
                    </a:lnTo>
                    <a:lnTo>
                      <a:pt x="25" y="7"/>
                    </a:lnTo>
                    <a:close/>
                  </a:path>
                </a:pathLst>
              </a:custGeom>
              <a:solidFill>
                <a:srgbClr val="D915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6" name="Freeform 43"/>
              <p:cNvSpPr>
                <a:spLocks/>
              </p:cNvSpPr>
              <p:nvPr/>
            </p:nvSpPr>
            <p:spPr bwMode="auto">
              <a:xfrm>
                <a:off x="2779" y="2234"/>
                <a:ext cx="8" cy="10"/>
              </a:xfrm>
              <a:custGeom>
                <a:avLst/>
                <a:gdLst>
                  <a:gd name="T0" fmla="*/ 8 w 8"/>
                  <a:gd name="T1" fmla="*/ 2 h 10"/>
                  <a:gd name="T2" fmla="*/ 7 w 8"/>
                  <a:gd name="T3" fmla="*/ 5 h 10"/>
                  <a:gd name="T4" fmla="*/ 5 w 8"/>
                  <a:gd name="T5" fmla="*/ 6 h 10"/>
                  <a:gd name="T6" fmla="*/ 3 w 8"/>
                  <a:gd name="T7" fmla="*/ 8 h 10"/>
                  <a:gd name="T8" fmla="*/ 0 w 8"/>
                  <a:gd name="T9" fmla="*/ 10 h 10"/>
                  <a:gd name="T10" fmla="*/ 0 w 8"/>
                  <a:gd name="T11" fmla="*/ 8 h 10"/>
                  <a:gd name="T12" fmla="*/ 0 w 8"/>
                  <a:gd name="T13" fmla="*/ 6 h 10"/>
                  <a:gd name="T14" fmla="*/ 0 w 8"/>
                  <a:gd name="T15" fmla="*/ 5 h 10"/>
                  <a:gd name="T16" fmla="*/ 0 w 8"/>
                  <a:gd name="T17" fmla="*/ 3 h 10"/>
                  <a:gd name="T18" fmla="*/ 2 w 8"/>
                  <a:gd name="T19" fmla="*/ 2 h 10"/>
                  <a:gd name="T20" fmla="*/ 3 w 8"/>
                  <a:gd name="T21" fmla="*/ 0 h 10"/>
                  <a:gd name="T22" fmla="*/ 7 w 8"/>
                  <a:gd name="T23" fmla="*/ 0 h 10"/>
                  <a:gd name="T24" fmla="*/ 8 w 8"/>
                  <a:gd name="T25" fmla="*/ 2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0"/>
                  <a:gd name="T41" fmla="*/ 8 w 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0">
                    <a:moveTo>
                      <a:pt x="8" y="2"/>
                    </a:moveTo>
                    <a:lnTo>
                      <a:pt x="7" y="5"/>
                    </a:lnTo>
                    <a:lnTo>
                      <a:pt x="5" y="6"/>
                    </a:lnTo>
                    <a:lnTo>
                      <a:pt x="3" y="8"/>
                    </a:lnTo>
                    <a:lnTo>
                      <a:pt x="0" y="10"/>
                    </a:lnTo>
                    <a:lnTo>
                      <a:pt x="0" y="8"/>
                    </a:lnTo>
                    <a:lnTo>
                      <a:pt x="0" y="6"/>
                    </a:lnTo>
                    <a:lnTo>
                      <a:pt x="0" y="5"/>
                    </a:lnTo>
                    <a:lnTo>
                      <a:pt x="0" y="3"/>
                    </a:lnTo>
                    <a:lnTo>
                      <a:pt x="2" y="2"/>
                    </a:lnTo>
                    <a:lnTo>
                      <a:pt x="3" y="0"/>
                    </a:lnTo>
                    <a:lnTo>
                      <a:pt x="7" y="0"/>
                    </a:lnTo>
                    <a:lnTo>
                      <a:pt x="8" y="2"/>
                    </a:lnTo>
                    <a:close/>
                  </a:path>
                </a:pathLst>
              </a:custGeom>
              <a:solidFill>
                <a:srgbClr val="007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7" name="Freeform 44"/>
              <p:cNvSpPr>
                <a:spLocks/>
              </p:cNvSpPr>
              <p:nvPr/>
            </p:nvSpPr>
            <p:spPr bwMode="auto">
              <a:xfrm>
                <a:off x="3135" y="2255"/>
                <a:ext cx="38" cy="27"/>
              </a:xfrm>
              <a:custGeom>
                <a:avLst/>
                <a:gdLst>
                  <a:gd name="T0" fmla="*/ 38 w 38"/>
                  <a:gd name="T1" fmla="*/ 0 h 27"/>
                  <a:gd name="T2" fmla="*/ 35 w 38"/>
                  <a:gd name="T3" fmla="*/ 3 h 27"/>
                  <a:gd name="T4" fmla="*/ 31 w 38"/>
                  <a:gd name="T5" fmla="*/ 5 h 27"/>
                  <a:gd name="T6" fmla="*/ 28 w 38"/>
                  <a:gd name="T7" fmla="*/ 8 h 27"/>
                  <a:gd name="T8" fmla="*/ 26 w 38"/>
                  <a:gd name="T9" fmla="*/ 13 h 27"/>
                  <a:gd name="T10" fmla="*/ 23 w 38"/>
                  <a:gd name="T11" fmla="*/ 16 h 27"/>
                  <a:gd name="T12" fmla="*/ 21 w 38"/>
                  <a:gd name="T13" fmla="*/ 19 h 27"/>
                  <a:gd name="T14" fmla="*/ 18 w 38"/>
                  <a:gd name="T15" fmla="*/ 24 h 27"/>
                  <a:gd name="T16" fmla="*/ 16 w 38"/>
                  <a:gd name="T17" fmla="*/ 27 h 27"/>
                  <a:gd name="T18" fmla="*/ 15 w 38"/>
                  <a:gd name="T19" fmla="*/ 27 h 27"/>
                  <a:gd name="T20" fmla="*/ 11 w 38"/>
                  <a:gd name="T21" fmla="*/ 27 h 27"/>
                  <a:gd name="T22" fmla="*/ 6 w 38"/>
                  <a:gd name="T23" fmla="*/ 26 h 27"/>
                  <a:gd name="T24" fmla="*/ 3 w 38"/>
                  <a:gd name="T25" fmla="*/ 23 h 27"/>
                  <a:gd name="T26" fmla="*/ 1 w 38"/>
                  <a:gd name="T27" fmla="*/ 19 h 27"/>
                  <a:gd name="T28" fmla="*/ 0 w 38"/>
                  <a:gd name="T29" fmla="*/ 16 h 27"/>
                  <a:gd name="T30" fmla="*/ 0 w 38"/>
                  <a:gd name="T31" fmla="*/ 13 h 27"/>
                  <a:gd name="T32" fmla="*/ 1 w 38"/>
                  <a:gd name="T33" fmla="*/ 11 h 27"/>
                  <a:gd name="T34" fmla="*/ 6 w 38"/>
                  <a:gd name="T35" fmla="*/ 8 h 27"/>
                  <a:gd name="T36" fmla="*/ 11 w 38"/>
                  <a:gd name="T37" fmla="*/ 6 h 27"/>
                  <a:gd name="T38" fmla="*/ 15 w 38"/>
                  <a:gd name="T39" fmla="*/ 6 h 27"/>
                  <a:gd name="T40" fmla="*/ 20 w 38"/>
                  <a:gd name="T41" fmla="*/ 5 h 27"/>
                  <a:gd name="T42" fmla="*/ 23 w 38"/>
                  <a:gd name="T43" fmla="*/ 3 h 27"/>
                  <a:gd name="T44" fmla="*/ 28 w 38"/>
                  <a:gd name="T45" fmla="*/ 2 h 27"/>
                  <a:gd name="T46" fmla="*/ 33 w 38"/>
                  <a:gd name="T47" fmla="*/ 2 h 27"/>
                  <a:gd name="T48" fmla="*/ 38 w 38"/>
                  <a:gd name="T49" fmla="*/ 0 h 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7"/>
                  <a:gd name="T77" fmla="*/ 38 w 38"/>
                  <a:gd name="T78" fmla="*/ 27 h 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7">
                    <a:moveTo>
                      <a:pt x="38" y="0"/>
                    </a:moveTo>
                    <a:lnTo>
                      <a:pt x="35" y="3"/>
                    </a:lnTo>
                    <a:lnTo>
                      <a:pt x="31" y="5"/>
                    </a:lnTo>
                    <a:lnTo>
                      <a:pt x="28" y="8"/>
                    </a:lnTo>
                    <a:lnTo>
                      <a:pt x="26" y="13"/>
                    </a:lnTo>
                    <a:lnTo>
                      <a:pt x="23" y="16"/>
                    </a:lnTo>
                    <a:lnTo>
                      <a:pt x="21" y="19"/>
                    </a:lnTo>
                    <a:lnTo>
                      <a:pt x="18" y="24"/>
                    </a:lnTo>
                    <a:lnTo>
                      <a:pt x="16" y="27"/>
                    </a:lnTo>
                    <a:lnTo>
                      <a:pt x="15" y="27"/>
                    </a:lnTo>
                    <a:lnTo>
                      <a:pt x="11" y="27"/>
                    </a:lnTo>
                    <a:lnTo>
                      <a:pt x="6" y="26"/>
                    </a:lnTo>
                    <a:lnTo>
                      <a:pt x="3" y="23"/>
                    </a:lnTo>
                    <a:lnTo>
                      <a:pt x="1" y="19"/>
                    </a:lnTo>
                    <a:lnTo>
                      <a:pt x="0" y="16"/>
                    </a:lnTo>
                    <a:lnTo>
                      <a:pt x="0" y="13"/>
                    </a:lnTo>
                    <a:lnTo>
                      <a:pt x="1" y="11"/>
                    </a:lnTo>
                    <a:lnTo>
                      <a:pt x="6" y="8"/>
                    </a:lnTo>
                    <a:lnTo>
                      <a:pt x="11" y="6"/>
                    </a:lnTo>
                    <a:lnTo>
                      <a:pt x="15" y="6"/>
                    </a:lnTo>
                    <a:lnTo>
                      <a:pt x="20" y="5"/>
                    </a:lnTo>
                    <a:lnTo>
                      <a:pt x="23" y="3"/>
                    </a:lnTo>
                    <a:lnTo>
                      <a:pt x="28" y="2"/>
                    </a:lnTo>
                    <a:lnTo>
                      <a:pt x="33" y="2"/>
                    </a:lnTo>
                    <a:lnTo>
                      <a:pt x="38" y="0"/>
                    </a:lnTo>
                    <a:close/>
                  </a:path>
                </a:pathLst>
              </a:custGeom>
              <a:solidFill>
                <a:srgbClr val="CC8C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8" name="Freeform 45"/>
              <p:cNvSpPr>
                <a:spLocks/>
              </p:cNvSpPr>
              <p:nvPr/>
            </p:nvSpPr>
            <p:spPr bwMode="auto">
              <a:xfrm>
                <a:off x="3387" y="2294"/>
                <a:ext cx="13" cy="13"/>
              </a:xfrm>
              <a:custGeom>
                <a:avLst/>
                <a:gdLst>
                  <a:gd name="T0" fmla="*/ 13 w 13"/>
                  <a:gd name="T1" fmla="*/ 1 h 13"/>
                  <a:gd name="T2" fmla="*/ 11 w 13"/>
                  <a:gd name="T3" fmla="*/ 3 h 13"/>
                  <a:gd name="T4" fmla="*/ 10 w 13"/>
                  <a:gd name="T5" fmla="*/ 5 h 13"/>
                  <a:gd name="T6" fmla="*/ 8 w 13"/>
                  <a:gd name="T7" fmla="*/ 6 h 13"/>
                  <a:gd name="T8" fmla="*/ 6 w 13"/>
                  <a:gd name="T9" fmla="*/ 8 h 13"/>
                  <a:gd name="T10" fmla="*/ 5 w 13"/>
                  <a:gd name="T11" fmla="*/ 8 h 13"/>
                  <a:gd name="T12" fmla="*/ 3 w 13"/>
                  <a:gd name="T13" fmla="*/ 10 h 13"/>
                  <a:gd name="T14" fmla="*/ 1 w 13"/>
                  <a:gd name="T15" fmla="*/ 11 h 13"/>
                  <a:gd name="T16" fmla="*/ 0 w 13"/>
                  <a:gd name="T17" fmla="*/ 13 h 13"/>
                  <a:gd name="T18" fmla="*/ 0 w 13"/>
                  <a:gd name="T19" fmla="*/ 11 h 13"/>
                  <a:gd name="T20" fmla="*/ 0 w 13"/>
                  <a:gd name="T21" fmla="*/ 10 h 13"/>
                  <a:gd name="T22" fmla="*/ 0 w 13"/>
                  <a:gd name="T23" fmla="*/ 8 h 13"/>
                  <a:gd name="T24" fmla="*/ 0 w 13"/>
                  <a:gd name="T25" fmla="*/ 6 h 13"/>
                  <a:gd name="T26" fmla="*/ 0 w 13"/>
                  <a:gd name="T27" fmla="*/ 3 h 13"/>
                  <a:gd name="T28" fmla="*/ 0 w 13"/>
                  <a:gd name="T29" fmla="*/ 0 h 13"/>
                  <a:gd name="T30" fmla="*/ 1 w 13"/>
                  <a:gd name="T31" fmla="*/ 0 h 13"/>
                  <a:gd name="T32" fmla="*/ 3 w 13"/>
                  <a:gd name="T33" fmla="*/ 0 h 13"/>
                  <a:gd name="T34" fmla="*/ 5 w 13"/>
                  <a:gd name="T35" fmla="*/ 0 h 13"/>
                  <a:gd name="T36" fmla="*/ 6 w 13"/>
                  <a:gd name="T37" fmla="*/ 0 h 13"/>
                  <a:gd name="T38" fmla="*/ 8 w 13"/>
                  <a:gd name="T39" fmla="*/ 0 h 13"/>
                  <a:gd name="T40" fmla="*/ 10 w 13"/>
                  <a:gd name="T41" fmla="*/ 1 h 13"/>
                  <a:gd name="T42" fmla="*/ 11 w 13"/>
                  <a:gd name="T43" fmla="*/ 1 h 13"/>
                  <a:gd name="T44" fmla="*/ 13 w 13"/>
                  <a:gd name="T45" fmla="*/ 1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3"/>
                  <a:gd name="T71" fmla="*/ 13 w 13"/>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3">
                    <a:moveTo>
                      <a:pt x="13" y="1"/>
                    </a:moveTo>
                    <a:lnTo>
                      <a:pt x="11" y="3"/>
                    </a:lnTo>
                    <a:lnTo>
                      <a:pt x="10" y="5"/>
                    </a:lnTo>
                    <a:lnTo>
                      <a:pt x="8" y="6"/>
                    </a:lnTo>
                    <a:lnTo>
                      <a:pt x="6" y="8"/>
                    </a:lnTo>
                    <a:lnTo>
                      <a:pt x="5" y="8"/>
                    </a:lnTo>
                    <a:lnTo>
                      <a:pt x="3" y="10"/>
                    </a:lnTo>
                    <a:lnTo>
                      <a:pt x="1" y="11"/>
                    </a:lnTo>
                    <a:lnTo>
                      <a:pt x="0" y="13"/>
                    </a:lnTo>
                    <a:lnTo>
                      <a:pt x="0" y="11"/>
                    </a:lnTo>
                    <a:lnTo>
                      <a:pt x="0" y="10"/>
                    </a:lnTo>
                    <a:lnTo>
                      <a:pt x="0" y="8"/>
                    </a:lnTo>
                    <a:lnTo>
                      <a:pt x="0" y="6"/>
                    </a:lnTo>
                    <a:lnTo>
                      <a:pt x="0" y="3"/>
                    </a:lnTo>
                    <a:lnTo>
                      <a:pt x="0" y="0"/>
                    </a:lnTo>
                    <a:lnTo>
                      <a:pt x="1" y="0"/>
                    </a:lnTo>
                    <a:lnTo>
                      <a:pt x="3" y="0"/>
                    </a:lnTo>
                    <a:lnTo>
                      <a:pt x="5" y="0"/>
                    </a:lnTo>
                    <a:lnTo>
                      <a:pt x="6" y="0"/>
                    </a:lnTo>
                    <a:lnTo>
                      <a:pt x="8" y="0"/>
                    </a:lnTo>
                    <a:lnTo>
                      <a:pt x="10" y="1"/>
                    </a:lnTo>
                    <a:lnTo>
                      <a:pt x="11" y="1"/>
                    </a:lnTo>
                    <a:lnTo>
                      <a:pt x="13" y="1"/>
                    </a:lnTo>
                    <a:close/>
                  </a:path>
                </a:pathLst>
              </a:custGeom>
              <a:solidFill>
                <a:srgbClr val="7F2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69" name="Freeform 46"/>
              <p:cNvSpPr>
                <a:spLocks/>
              </p:cNvSpPr>
              <p:nvPr/>
            </p:nvSpPr>
            <p:spPr bwMode="auto">
              <a:xfrm>
                <a:off x="3424" y="2295"/>
                <a:ext cx="21" cy="20"/>
              </a:xfrm>
              <a:custGeom>
                <a:avLst/>
                <a:gdLst>
                  <a:gd name="T0" fmla="*/ 21 w 21"/>
                  <a:gd name="T1" fmla="*/ 5 h 20"/>
                  <a:gd name="T2" fmla="*/ 21 w 21"/>
                  <a:gd name="T3" fmla="*/ 7 h 20"/>
                  <a:gd name="T4" fmla="*/ 21 w 21"/>
                  <a:gd name="T5" fmla="*/ 9 h 20"/>
                  <a:gd name="T6" fmla="*/ 20 w 21"/>
                  <a:gd name="T7" fmla="*/ 12 h 20"/>
                  <a:gd name="T8" fmla="*/ 20 w 21"/>
                  <a:gd name="T9" fmla="*/ 13 h 20"/>
                  <a:gd name="T10" fmla="*/ 18 w 21"/>
                  <a:gd name="T11" fmla="*/ 15 h 20"/>
                  <a:gd name="T12" fmla="*/ 16 w 21"/>
                  <a:gd name="T13" fmla="*/ 17 h 20"/>
                  <a:gd name="T14" fmla="*/ 15 w 21"/>
                  <a:gd name="T15" fmla="*/ 18 h 20"/>
                  <a:gd name="T16" fmla="*/ 13 w 21"/>
                  <a:gd name="T17" fmla="*/ 18 h 20"/>
                  <a:gd name="T18" fmla="*/ 11 w 21"/>
                  <a:gd name="T19" fmla="*/ 18 h 20"/>
                  <a:gd name="T20" fmla="*/ 10 w 21"/>
                  <a:gd name="T21" fmla="*/ 20 h 20"/>
                  <a:gd name="T22" fmla="*/ 8 w 21"/>
                  <a:gd name="T23" fmla="*/ 20 h 20"/>
                  <a:gd name="T24" fmla="*/ 6 w 21"/>
                  <a:gd name="T25" fmla="*/ 20 h 20"/>
                  <a:gd name="T26" fmla="*/ 5 w 21"/>
                  <a:gd name="T27" fmla="*/ 18 h 20"/>
                  <a:gd name="T28" fmla="*/ 3 w 21"/>
                  <a:gd name="T29" fmla="*/ 18 h 20"/>
                  <a:gd name="T30" fmla="*/ 1 w 21"/>
                  <a:gd name="T31" fmla="*/ 17 h 20"/>
                  <a:gd name="T32" fmla="*/ 0 w 21"/>
                  <a:gd name="T33" fmla="*/ 15 h 20"/>
                  <a:gd name="T34" fmla="*/ 0 w 21"/>
                  <a:gd name="T35" fmla="*/ 13 h 20"/>
                  <a:gd name="T36" fmla="*/ 0 w 21"/>
                  <a:gd name="T37" fmla="*/ 12 h 20"/>
                  <a:gd name="T38" fmla="*/ 0 w 21"/>
                  <a:gd name="T39" fmla="*/ 10 h 20"/>
                  <a:gd name="T40" fmla="*/ 0 w 21"/>
                  <a:gd name="T41" fmla="*/ 9 h 20"/>
                  <a:gd name="T42" fmla="*/ 0 w 21"/>
                  <a:gd name="T43" fmla="*/ 7 h 20"/>
                  <a:gd name="T44" fmla="*/ 1 w 21"/>
                  <a:gd name="T45" fmla="*/ 5 h 20"/>
                  <a:gd name="T46" fmla="*/ 1 w 21"/>
                  <a:gd name="T47" fmla="*/ 4 h 20"/>
                  <a:gd name="T48" fmla="*/ 3 w 21"/>
                  <a:gd name="T49" fmla="*/ 2 h 20"/>
                  <a:gd name="T50" fmla="*/ 5 w 21"/>
                  <a:gd name="T51" fmla="*/ 0 h 20"/>
                  <a:gd name="T52" fmla="*/ 8 w 21"/>
                  <a:gd name="T53" fmla="*/ 0 h 20"/>
                  <a:gd name="T54" fmla="*/ 10 w 21"/>
                  <a:gd name="T55" fmla="*/ 0 h 20"/>
                  <a:gd name="T56" fmla="*/ 13 w 21"/>
                  <a:gd name="T57" fmla="*/ 0 h 20"/>
                  <a:gd name="T58" fmla="*/ 15 w 21"/>
                  <a:gd name="T59" fmla="*/ 0 h 20"/>
                  <a:gd name="T60" fmla="*/ 18 w 21"/>
                  <a:gd name="T61" fmla="*/ 2 h 20"/>
                  <a:gd name="T62" fmla="*/ 20 w 21"/>
                  <a:gd name="T63" fmla="*/ 4 h 20"/>
                  <a:gd name="T64" fmla="*/ 21 w 21"/>
                  <a:gd name="T65" fmla="*/ 5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0"/>
                  <a:gd name="T101" fmla="*/ 21 w 21"/>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0">
                    <a:moveTo>
                      <a:pt x="21" y="5"/>
                    </a:moveTo>
                    <a:lnTo>
                      <a:pt x="21" y="7"/>
                    </a:lnTo>
                    <a:lnTo>
                      <a:pt x="21" y="9"/>
                    </a:lnTo>
                    <a:lnTo>
                      <a:pt x="20" y="12"/>
                    </a:lnTo>
                    <a:lnTo>
                      <a:pt x="20" y="13"/>
                    </a:lnTo>
                    <a:lnTo>
                      <a:pt x="18" y="15"/>
                    </a:lnTo>
                    <a:lnTo>
                      <a:pt x="16" y="17"/>
                    </a:lnTo>
                    <a:lnTo>
                      <a:pt x="15" y="18"/>
                    </a:lnTo>
                    <a:lnTo>
                      <a:pt x="13" y="18"/>
                    </a:lnTo>
                    <a:lnTo>
                      <a:pt x="11" y="18"/>
                    </a:lnTo>
                    <a:lnTo>
                      <a:pt x="10" y="20"/>
                    </a:lnTo>
                    <a:lnTo>
                      <a:pt x="8" y="20"/>
                    </a:lnTo>
                    <a:lnTo>
                      <a:pt x="6" y="20"/>
                    </a:lnTo>
                    <a:lnTo>
                      <a:pt x="5" y="18"/>
                    </a:lnTo>
                    <a:lnTo>
                      <a:pt x="3" y="18"/>
                    </a:lnTo>
                    <a:lnTo>
                      <a:pt x="1" y="17"/>
                    </a:lnTo>
                    <a:lnTo>
                      <a:pt x="0" y="15"/>
                    </a:lnTo>
                    <a:lnTo>
                      <a:pt x="0" y="13"/>
                    </a:lnTo>
                    <a:lnTo>
                      <a:pt x="0" y="12"/>
                    </a:lnTo>
                    <a:lnTo>
                      <a:pt x="0" y="10"/>
                    </a:lnTo>
                    <a:lnTo>
                      <a:pt x="0" y="9"/>
                    </a:lnTo>
                    <a:lnTo>
                      <a:pt x="0" y="7"/>
                    </a:lnTo>
                    <a:lnTo>
                      <a:pt x="1" y="5"/>
                    </a:lnTo>
                    <a:lnTo>
                      <a:pt x="1" y="4"/>
                    </a:lnTo>
                    <a:lnTo>
                      <a:pt x="3" y="2"/>
                    </a:lnTo>
                    <a:lnTo>
                      <a:pt x="5" y="0"/>
                    </a:lnTo>
                    <a:lnTo>
                      <a:pt x="8" y="0"/>
                    </a:lnTo>
                    <a:lnTo>
                      <a:pt x="10" y="0"/>
                    </a:lnTo>
                    <a:lnTo>
                      <a:pt x="13" y="0"/>
                    </a:lnTo>
                    <a:lnTo>
                      <a:pt x="15" y="0"/>
                    </a:lnTo>
                    <a:lnTo>
                      <a:pt x="18" y="2"/>
                    </a:lnTo>
                    <a:lnTo>
                      <a:pt x="20" y="4"/>
                    </a:lnTo>
                    <a:lnTo>
                      <a:pt x="2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0" name="Freeform 47"/>
              <p:cNvSpPr>
                <a:spLocks/>
              </p:cNvSpPr>
              <p:nvPr/>
            </p:nvSpPr>
            <p:spPr bwMode="auto">
              <a:xfrm>
                <a:off x="2938" y="2372"/>
                <a:ext cx="53" cy="35"/>
              </a:xfrm>
              <a:custGeom>
                <a:avLst/>
                <a:gdLst>
                  <a:gd name="T0" fmla="*/ 53 w 53"/>
                  <a:gd name="T1" fmla="*/ 3 h 35"/>
                  <a:gd name="T2" fmla="*/ 50 w 53"/>
                  <a:gd name="T3" fmla="*/ 11 h 35"/>
                  <a:gd name="T4" fmla="*/ 45 w 53"/>
                  <a:gd name="T5" fmla="*/ 19 h 35"/>
                  <a:gd name="T6" fmla="*/ 38 w 53"/>
                  <a:gd name="T7" fmla="*/ 25 h 35"/>
                  <a:gd name="T8" fmla="*/ 31 w 53"/>
                  <a:gd name="T9" fmla="*/ 30 h 35"/>
                  <a:gd name="T10" fmla="*/ 23 w 53"/>
                  <a:gd name="T11" fmla="*/ 34 h 35"/>
                  <a:gd name="T12" fmla="*/ 15 w 53"/>
                  <a:gd name="T13" fmla="*/ 35 h 35"/>
                  <a:gd name="T14" fmla="*/ 6 w 53"/>
                  <a:gd name="T15" fmla="*/ 35 h 35"/>
                  <a:gd name="T16" fmla="*/ 0 w 53"/>
                  <a:gd name="T17" fmla="*/ 35 h 35"/>
                  <a:gd name="T18" fmla="*/ 5 w 53"/>
                  <a:gd name="T19" fmla="*/ 30 h 35"/>
                  <a:gd name="T20" fmla="*/ 8 w 53"/>
                  <a:gd name="T21" fmla="*/ 25 h 35"/>
                  <a:gd name="T22" fmla="*/ 13 w 53"/>
                  <a:gd name="T23" fmla="*/ 21 h 35"/>
                  <a:gd name="T24" fmla="*/ 16 w 53"/>
                  <a:gd name="T25" fmla="*/ 16 h 35"/>
                  <a:gd name="T26" fmla="*/ 20 w 53"/>
                  <a:gd name="T27" fmla="*/ 12 h 35"/>
                  <a:gd name="T28" fmla="*/ 23 w 53"/>
                  <a:gd name="T29" fmla="*/ 8 h 35"/>
                  <a:gd name="T30" fmla="*/ 28 w 53"/>
                  <a:gd name="T31" fmla="*/ 4 h 35"/>
                  <a:gd name="T32" fmla="*/ 35 w 53"/>
                  <a:gd name="T33" fmla="*/ 3 h 35"/>
                  <a:gd name="T34" fmla="*/ 36 w 53"/>
                  <a:gd name="T35" fmla="*/ 1 h 35"/>
                  <a:gd name="T36" fmla="*/ 40 w 53"/>
                  <a:gd name="T37" fmla="*/ 1 h 35"/>
                  <a:gd name="T38" fmla="*/ 41 w 53"/>
                  <a:gd name="T39" fmla="*/ 0 h 35"/>
                  <a:gd name="T40" fmla="*/ 45 w 53"/>
                  <a:gd name="T41" fmla="*/ 0 h 35"/>
                  <a:gd name="T42" fmla="*/ 46 w 53"/>
                  <a:gd name="T43" fmla="*/ 0 h 35"/>
                  <a:gd name="T44" fmla="*/ 48 w 53"/>
                  <a:gd name="T45" fmla="*/ 1 h 35"/>
                  <a:gd name="T46" fmla="*/ 51 w 53"/>
                  <a:gd name="T47" fmla="*/ 1 h 35"/>
                  <a:gd name="T48" fmla="*/ 53 w 53"/>
                  <a:gd name="T49" fmla="*/ 3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5"/>
                  <a:gd name="T77" fmla="*/ 53 w 53"/>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5">
                    <a:moveTo>
                      <a:pt x="53" y="3"/>
                    </a:moveTo>
                    <a:lnTo>
                      <a:pt x="50" y="11"/>
                    </a:lnTo>
                    <a:lnTo>
                      <a:pt x="45" y="19"/>
                    </a:lnTo>
                    <a:lnTo>
                      <a:pt x="38" y="25"/>
                    </a:lnTo>
                    <a:lnTo>
                      <a:pt x="31" y="30"/>
                    </a:lnTo>
                    <a:lnTo>
                      <a:pt x="23" y="34"/>
                    </a:lnTo>
                    <a:lnTo>
                      <a:pt x="15" y="35"/>
                    </a:lnTo>
                    <a:lnTo>
                      <a:pt x="6" y="35"/>
                    </a:lnTo>
                    <a:lnTo>
                      <a:pt x="0" y="35"/>
                    </a:lnTo>
                    <a:lnTo>
                      <a:pt x="5" y="30"/>
                    </a:lnTo>
                    <a:lnTo>
                      <a:pt x="8" y="25"/>
                    </a:lnTo>
                    <a:lnTo>
                      <a:pt x="13" y="21"/>
                    </a:lnTo>
                    <a:lnTo>
                      <a:pt x="16" y="16"/>
                    </a:lnTo>
                    <a:lnTo>
                      <a:pt x="20" y="12"/>
                    </a:lnTo>
                    <a:lnTo>
                      <a:pt x="23" y="8"/>
                    </a:lnTo>
                    <a:lnTo>
                      <a:pt x="28" y="4"/>
                    </a:lnTo>
                    <a:lnTo>
                      <a:pt x="35" y="3"/>
                    </a:lnTo>
                    <a:lnTo>
                      <a:pt x="36" y="1"/>
                    </a:lnTo>
                    <a:lnTo>
                      <a:pt x="40" y="1"/>
                    </a:lnTo>
                    <a:lnTo>
                      <a:pt x="41" y="0"/>
                    </a:lnTo>
                    <a:lnTo>
                      <a:pt x="45" y="0"/>
                    </a:lnTo>
                    <a:lnTo>
                      <a:pt x="46" y="0"/>
                    </a:lnTo>
                    <a:lnTo>
                      <a:pt x="48" y="1"/>
                    </a:lnTo>
                    <a:lnTo>
                      <a:pt x="51" y="1"/>
                    </a:lnTo>
                    <a:lnTo>
                      <a:pt x="53" y="3"/>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71" name="Freeform 48"/>
              <p:cNvSpPr>
                <a:spLocks/>
              </p:cNvSpPr>
              <p:nvPr/>
            </p:nvSpPr>
            <p:spPr bwMode="auto">
              <a:xfrm>
                <a:off x="2973" y="2375"/>
                <a:ext cx="61" cy="39"/>
              </a:xfrm>
              <a:custGeom>
                <a:avLst/>
                <a:gdLst>
                  <a:gd name="T0" fmla="*/ 61 w 61"/>
                  <a:gd name="T1" fmla="*/ 3 h 39"/>
                  <a:gd name="T2" fmla="*/ 60 w 61"/>
                  <a:gd name="T3" fmla="*/ 8 h 39"/>
                  <a:gd name="T4" fmla="*/ 56 w 61"/>
                  <a:gd name="T5" fmla="*/ 13 h 39"/>
                  <a:gd name="T6" fmla="*/ 53 w 61"/>
                  <a:gd name="T7" fmla="*/ 18 h 39"/>
                  <a:gd name="T8" fmla="*/ 50 w 61"/>
                  <a:gd name="T9" fmla="*/ 22 h 39"/>
                  <a:gd name="T10" fmla="*/ 45 w 61"/>
                  <a:gd name="T11" fmla="*/ 27 h 39"/>
                  <a:gd name="T12" fmla="*/ 40 w 61"/>
                  <a:gd name="T13" fmla="*/ 31 h 39"/>
                  <a:gd name="T14" fmla="*/ 35 w 61"/>
                  <a:gd name="T15" fmla="*/ 34 h 39"/>
                  <a:gd name="T16" fmla="*/ 30 w 61"/>
                  <a:gd name="T17" fmla="*/ 37 h 39"/>
                  <a:gd name="T18" fmla="*/ 25 w 61"/>
                  <a:gd name="T19" fmla="*/ 37 h 39"/>
                  <a:gd name="T20" fmla="*/ 21 w 61"/>
                  <a:gd name="T21" fmla="*/ 39 h 39"/>
                  <a:gd name="T22" fmla="*/ 18 w 61"/>
                  <a:gd name="T23" fmla="*/ 39 h 39"/>
                  <a:gd name="T24" fmla="*/ 13 w 61"/>
                  <a:gd name="T25" fmla="*/ 39 h 39"/>
                  <a:gd name="T26" fmla="*/ 10 w 61"/>
                  <a:gd name="T27" fmla="*/ 39 h 39"/>
                  <a:gd name="T28" fmla="*/ 6 w 61"/>
                  <a:gd name="T29" fmla="*/ 39 h 39"/>
                  <a:gd name="T30" fmla="*/ 3 w 61"/>
                  <a:gd name="T31" fmla="*/ 37 h 39"/>
                  <a:gd name="T32" fmla="*/ 0 w 61"/>
                  <a:gd name="T33" fmla="*/ 37 h 39"/>
                  <a:gd name="T34" fmla="*/ 6 w 61"/>
                  <a:gd name="T35" fmla="*/ 29 h 39"/>
                  <a:gd name="T36" fmla="*/ 13 w 61"/>
                  <a:gd name="T37" fmla="*/ 22 h 39"/>
                  <a:gd name="T38" fmla="*/ 20 w 61"/>
                  <a:gd name="T39" fmla="*/ 16 h 39"/>
                  <a:gd name="T40" fmla="*/ 28 w 61"/>
                  <a:gd name="T41" fmla="*/ 9 h 39"/>
                  <a:gd name="T42" fmla="*/ 36 w 61"/>
                  <a:gd name="T43" fmla="*/ 5 h 39"/>
                  <a:gd name="T44" fmla="*/ 45 w 61"/>
                  <a:gd name="T45" fmla="*/ 1 h 39"/>
                  <a:gd name="T46" fmla="*/ 53 w 61"/>
                  <a:gd name="T47" fmla="*/ 0 h 39"/>
                  <a:gd name="T48" fmla="*/ 61 w 61"/>
                  <a:gd name="T49" fmla="*/ 3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39"/>
                  <a:gd name="T77" fmla="*/ 61 w 61"/>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39">
                    <a:moveTo>
                      <a:pt x="61" y="3"/>
                    </a:moveTo>
                    <a:lnTo>
                      <a:pt x="60" y="8"/>
                    </a:lnTo>
                    <a:lnTo>
                      <a:pt x="56" y="13"/>
                    </a:lnTo>
                    <a:lnTo>
                      <a:pt x="53" y="18"/>
                    </a:lnTo>
                    <a:lnTo>
                      <a:pt x="50" y="22"/>
                    </a:lnTo>
                    <a:lnTo>
                      <a:pt x="45" y="27"/>
                    </a:lnTo>
                    <a:lnTo>
                      <a:pt x="40" y="31"/>
                    </a:lnTo>
                    <a:lnTo>
                      <a:pt x="35" y="34"/>
                    </a:lnTo>
                    <a:lnTo>
                      <a:pt x="30" y="37"/>
                    </a:lnTo>
                    <a:lnTo>
                      <a:pt x="25" y="37"/>
                    </a:lnTo>
                    <a:lnTo>
                      <a:pt x="21" y="39"/>
                    </a:lnTo>
                    <a:lnTo>
                      <a:pt x="18" y="39"/>
                    </a:lnTo>
                    <a:lnTo>
                      <a:pt x="13" y="39"/>
                    </a:lnTo>
                    <a:lnTo>
                      <a:pt x="10" y="39"/>
                    </a:lnTo>
                    <a:lnTo>
                      <a:pt x="6" y="39"/>
                    </a:lnTo>
                    <a:lnTo>
                      <a:pt x="3" y="37"/>
                    </a:lnTo>
                    <a:lnTo>
                      <a:pt x="0" y="37"/>
                    </a:lnTo>
                    <a:lnTo>
                      <a:pt x="6" y="29"/>
                    </a:lnTo>
                    <a:lnTo>
                      <a:pt x="13" y="22"/>
                    </a:lnTo>
                    <a:lnTo>
                      <a:pt x="20" y="16"/>
                    </a:lnTo>
                    <a:lnTo>
                      <a:pt x="28" y="9"/>
                    </a:lnTo>
                    <a:lnTo>
                      <a:pt x="36" y="5"/>
                    </a:lnTo>
                    <a:lnTo>
                      <a:pt x="45" y="1"/>
                    </a:lnTo>
                    <a:lnTo>
                      <a:pt x="53" y="0"/>
                    </a:lnTo>
                    <a:lnTo>
                      <a:pt x="61" y="3"/>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540" name="Group 49"/>
            <p:cNvGrpSpPr>
              <a:grpSpLocks/>
            </p:cNvGrpSpPr>
            <p:nvPr/>
          </p:nvGrpSpPr>
          <p:grpSpPr bwMode="auto">
            <a:xfrm>
              <a:off x="3574" y="2169"/>
              <a:ext cx="481" cy="449"/>
              <a:chOff x="3574" y="2169"/>
              <a:chExt cx="481" cy="449"/>
            </a:xfrm>
          </p:grpSpPr>
          <p:sp>
            <p:nvSpPr>
              <p:cNvPr id="22541" name="Freeform 50"/>
              <p:cNvSpPr>
                <a:spLocks/>
              </p:cNvSpPr>
              <p:nvPr/>
            </p:nvSpPr>
            <p:spPr bwMode="auto">
              <a:xfrm>
                <a:off x="3589" y="2190"/>
                <a:ext cx="446" cy="407"/>
              </a:xfrm>
              <a:custGeom>
                <a:avLst/>
                <a:gdLst>
                  <a:gd name="T0" fmla="*/ 0 w 446"/>
                  <a:gd name="T1" fmla="*/ 318 h 407"/>
                  <a:gd name="T2" fmla="*/ 290 w 446"/>
                  <a:gd name="T3" fmla="*/ 318 h 407"/>
                  <a:gd name="T4" fmla="*/ 290 w 446"/>
                  <a:gd name="T5" fmla="*/ 407 h 407"/>
                  <a:gd name="T6" fmla="*/ 446 w 446"/>
                  <a:gd name="T7" fmla="*/ 203 h 407"/>
                  <a:gd name="T8" fmla="*/ 290 w 446"/>
                  <a:gd name="T9" fmla="*/ 0 h 407"/>
                  <a:gd name="T10" fmla="*/ 290 w 446"/>
                  <a:gd name="T11" fmla="*/ 89 h 407"/>
                  <a:gd name="T12" fmla="*/ 0 w 446"/>
                  <a:gd name="T13" fmla="*/ 89 h 407"/>
                  <a:gd name="T14" fmla="*/ 0 w 446"/>
                  <a:gd name="T15" fmla="*/ 318 h 407"/>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407"/>
                  <a:gd name="T26" fmla="*/ 446 w 446"/>
                  <a:gd name="T27" fmla="*/ 407 h 4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407">
                    <a:moveTo>
                      <a:pt x="0" y="318"/>
                    </a:moveTo>
                    <a:lnTo>
                      <a:pt x="290" y="318"/>
                    </a:lnTo>
                    <a:lnTo>
                      <a:pt x="290" y="407"/>
                    </a:lnTo>
                    <a:lnTo>
                      <a:pt x="446" y="203"/>
                    </a:lnTo>
                    <a:lnTo>
                      <a:pt x="290" y="0"/>
                    </a:lnTo>
                    <a:lnTo>
                      <a:pt x="290" y="89"/>
                    </a:lnTo>
                    <a:lnTo>
                      <a:pt x="0" y="89"/>
                    </a:lnTo>
                    <a:lnTo>
                      <a:pt x="0" y="318"/>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51"/>
              <p:cNvSpPr>
                <a:spLocks/>
              </p:cNvSpPr>
              <p:nvPr/>
            </p:nvSpPr>
            <p:spPr bwMode="auto">
              <a:xfrm>
                <a:off x="3574" y="2169"/>
                <a:ext cx="481" cy="449"/>
              </a:xfrm>
              <a:custGeom>
                <a:avLst/>
                <a:gdLst>
                  <a:gd name="T0" fmla="*/ 0 w 481"/>
                  <a:gd name="T1" fmla="*/ 92 h 449"/>
                  <a:gd name="T2" fmla="*/ 0 w 481"/>
                  <a:gd name="T3" fmla="*/ 356 h 449"/>
                  <a:gd name="T4" fmla="*/ 290 w 481"/>
                  <a:gd name="T5" fmla="*/ 356 h 449"/>
                  <a:gd name="T6" fmla="*/ 290 w 481"/>
                  <a:gd name="T7" fmla="*/ 432 h 449"/>
                  <a:gd name="T8" fmla="*/ 292 w 481"/>
                  <a:gd name="T9" fmla="*/ 441 h 449"/>
                  <a:gd name="T10" fmla="*/ 295 w 481"/>
                  <a:gd name="T11" fmla="*/ 447 h 449"/>
                  <a:gd name="T12" fmla="*/ 305 w 481"/>
                  <a:gd name="T13" fmla="*/ 449 h 449"/>
                  <a:gd name="T14" fmla="*/ 310 w 481"/>
                  <a:gd name="T15" fmla="*/ 445 h 449"/>
                  <a:gd name="T16" fmla="*/ 316 w 481"/>
                  <a:gd name="T17" fmla="*/ 441 h 449"/>
                  <a:gd name="T18" fmla="*/ 481 w 481"/>
                  <a:gd name="T19" fmla="*/ 224 h 449"/>
                  <a:gd name="T20" fmla="*/ 316 w 481"/>
                  <a:gd name="T21" fmla="*/ 8 h 449"/>
                  <a:gd name="T22" fmla="*/ 310 w 481"/>
                  <a:gd name="T23" fmla="*/ 3 h 449"/>
                  <a:gd name="T24" fmla="*/ 305 w 481"/>
                  <a:gd name="T25" fmla="*/ 0 h 449"/>
                  <a:gd name="T26" fmla="*/ 295 w 481"/>
                  <a:gd name="T27" fmla="*/ 2 h 449"/>
                  <a:gd name="T28" fmla="*/ 292 w 481"/>
                  <a:gd name="T29" fmla="*/ 8 h 449"/>
                  <a:gd name="T30" fmla="*/ 290 w 481"/>
                  <a:gd name="T31" fmla="*/ 16 h 449"/>
                  <a:gd name="T32" fmla="*/ 290 w 481"/>
                  <a:gd name="T33" fmla="*/ 92 h 449"/>
                  <a:gd name="T34" fmla="*/ 0 w 481"/>
                  <a:gd name="T35" fmla="*/ 92 h 449"/>
                  <a:gd name="T36" fmla="*/ 15 w 481"/>
                  <a:gd name="T37" fmla="*/ 110 h 449"/>
                  <a:gd name="T38" fmla="*/ 305 w 481"/>
                  <a:gd name="T39" fmla="*/ 110 h 449"/>
                  <a:gd name="T40" fmla="*/ 305 w 481"/>
                  <a:gd name="T41" fmla="*/ 21 h 449"/>
                  <a:gd name="T42" fmla="*/ 461 w 481"/>
                  <a:gd name="T43" fmla="*/ 224 h 449"/>
                  <a:gd name="T44" fmla="*/ 305 w 481"/>
                  <a:gd name="T45" fmla="*/ 428 h 449"/>
                  <a:gd name="T46" fmla="*/ 305 w 481"/>
                  <a:gd name="T47" fmla="*/ 339 h 449"/>
                  <a:gd name="T48" fmla="*/ 15 w 481"/>
                  <a:gd name="T49" fmla="*/ 339 h 449"/>
                  <a:gd name="T50" fmla="*/ 15 w 481"/>
                  <a:gd name="T51" fmla="*/ 110 h 449"/>
                  <a:gd name="T52" fmla="*/ 0 w 481"/>
                  <a:gd name="T53" fmla="*/ 92 h 4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1"/>
                  <a:gd name="T82" fmla="*/ 0 h 449"/>
                  <a:gd name="T83" fmla="*/ 481 w 481"/>
                  <a:gd name="T84" fmla="*/ 449 h 4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1" h="449">
                    <a:moveTo>
                      <a:pt x="0" y="92"/>
                    </a:moveTo>
                    <a:lnTo>
                      <a:pt x="0" y="356"/>
                    </a:lnTo>
                    <a:lnTo>
                      <a:pt x="290" y="356"/>
                    </a:lnTo>
                    <a:lnTo>
                      <a:pt x="290" y="432"/>
                    </a:lnTo>
                    <a:lnTo>
                      <a:pt x="292" y="441"/>
                    </a:lnTo>
                    <a:lnTo>
                      <a:pt x="295" y="447"/>
                    </a:lnTo>
                    <a:lnTo>
                      <a:pt x="305" y="449"/>
                    </a:lnTo>
                    <a:lnTo>
                      <a:pt x="310" y="445"/>
                    </a:lnTo>
                    <a:lnTo>
                      <a:pt x="316" y="441"/>
                    </a:lnTo>
                    <a:lnTo>
                      <a:pt x="481" y="224"/>
                    </a:lnTo>
                    <a:lnTo>
                      <a:pt x="316" y="8"/>
                    </a:lnTo>
                    <a:lnTo>
                      <a:pt x="310" y="3"/>
                    </a:lnTo>
                    <a:lnTo>
                      <a:pt x="305" y="0"/>
                    </a:lnTo>
                    <a:lnTo>
                      <a:pt x="295" y="2"/>
                    </a:lnTo>
                    <a:lnTo>
                      <a:pt x="292" y="8"/>
                    </a:lnTo>
                    <a:lnTo>
                      <a:pt x="290" y="16"/>
                    </a:lnTo>
                    <a:lnTo>
                      <a:pt x="290" y="92"/>
                    </a:lnTo>
                    <a:lnTo>
                      <a:pt x="0" y="92"/>
                    </a:lnTo>
                    <a:lnTo>
                      <a:pt x="15" y="110"/>
                    </a:lnTo>
                    <a:lnTo>
                      <a:pt x="305" y="110"/>
                    </a:lnTo>
                    <a:lnTo>
                      <a:pt x="305" y="21"/>
                    </a:lnTo>
                    <a:lnTo>
                      <a:pt x="461" y="224"/>
                    </a:lnTo>
                    <a:lnTo>
                      <a:pt x="305" y="428"/>
                    </a:lnTo>
                    <a:lnTo>
                      <a:pt x="305" y="339"/>
                    </a:lnTo>
                    <a:lnTo>
                      <a:pt x="15" y="339"/>
                    </a:lnTo>
                    <a:lnTo>
                      <a:pt x="15" y="110"/>
                    </a:lnTo>
                    <a:lnTo>
                      <a:pt x="0" y="92"/>
                    </a:lnTo>
                    <a:close/>
                  </a:path>
                </a:pathLst>
              </a:custGeom>
              <a:solidFill>
                <a:srgbClr val="C218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3" name="Freeform 52"/>
              <p:cNvSpPr>
                <a:spLocks/>
              </p:cNvSpPr>
              <p:nvPr/>
            </p:nvSpPr>
            <p:spPr bwMode="auto">
              <a:xfrm>
                <a:off x="3589" y="2190"/>
                <a:ext cx="446" cy="407"/>
              </a:xfrm>
              <a:custGeom>
                <a:avLst/>
                <a:gdLst>
                  <a:gd name="T0" fmla="*/ 0 w 446"/>
                  <a:gd name="T1" fmla="*/ 318 h 407"/>
                  <a:gd name="T2" fmla="*/ 290 w 446"/>
                  <a:gd name="T3" fmla="*/ 318 h 407"/>
                  <a:gd name="T4" fmla="*/ 290 w 446"/>
                  <a:gd name="T5" fmla="*/ 407 h 407"/>
                  <a:gd name="T6" fmla="*/ 446 w 446"/>
                  <a:gd name="T7" fmla="*/ 203 h 407"/>
                  <a:gd name="T8" fmla="*/ 290 w 446"/>
                  <a:gd name="T9" fmla="*/ 0 h 407"/>
                  <a:gd name="T10" fmla="*/ 290 w 446"/>
                  <a:gd name="T11" fmla="*/ 89 h 407"/>
                  <a:gd name="T12" fmla="*/ 0 w 446"/>
                  <a:gd name="T13" fmla="*/ 89 h 407"/>
                  <a:gd name="T14" fmla="*/ 0 w 446"/>
                  <a:gd name="T15" fmla="*/ 318 h 407"/>
                  <a:gd name="T16" fmla="*/ 0 w 446"/>
                  <a:gd name="T17" fmla="*/ 318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6"/>
                  <a:gd name="T28" fmla="*/ 0 h 407"/>
                  <a:gd name="T29" fmla="*/ 446 w 446"/>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6" h="407">
                    <a:moveTo>
                      <a:pt x="0" y="318"/>
                    </a:moveTo>
                    <a:lnTo>
                      <a:pt x="290" y="318"/>
                    </a:lnTo>
                    <a:lnTo>
                      <a:pt x="290" y="407"/>
                    </a:lnTo>
                    <a:lnTo>
                      <a:pt x="446" y="203"/>
                    </a:lnTo>
                    <a:lnTo>
                      <a:pt x="290" y="0"/>
                    </a:lnTo>
                    <a:lnTo>
                      <a:pt x="290" y="89"/>
                    </a:lnTo>
                    <a:lnTo>
                      <a:pt x="0" y="89"/>
                    </a:lnTo>
                    <a:lnTo>
                      <a:pt x="0" y="318"/>
                    </a:lnTo>
                    <a:close/>
                  </a:path>
                </a:pathLst>
              </a:custGeom>
              <a:noFill/>
              <a:ln w="31750">
                <a:solidFill>
                  <a:srgbClr val="FFFF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4" name="Freeform 53"/>
              <p:cNvSpPr>
                <a:spLocks/>
              </p:cNvSpPr>
              <p:nvPr/>
            </p:nvSpPr>
            <p:spPr bwMode="auto">
              <a:xfrm>
                <a:off x="3574" y="2169"/>
                <a:ext cx="481" cy="449"/>
              </a:xfrm>
              <a:custGeom>
                <a:avLst/>
                <a:gdLst>
                  <a:gd name="T0" fmla="*/ 0 w 481"/>
                  <a:gd name="T1" fmla="*/ 92 h 449"/>
                  <a:gd name="T2" fmla="*/ 0 w 481"/>
                  <a:gd name="T3" fmla="*/ 356 h 449"/>
                  <a:gd name="T4" fmla="*/ 290 w 481"/>
                  <a:gd name="T5" fmla="*/ 356 h 449"/>
                  <a:gd name="T6" fmla="*/ 290 w 481"/>
                  <a:gd name="T7" fmla="*/ 432 h 449"/>
                  <a:gd name="T8" fmla="*/ 292 w 481"/>
                  <a:gd name="T9" fmla="*/ 441 h 449"/>
                  <a:gd name="T10" fmla="*/ 295 w 481"/>
                  <a:gd name="T11" fmla="*/ 447 h 449"/>
                  <a:gd name="T12" fmla="*/ 305 w 481"/>
                  <a:gd name="T13" fmla="*/ 449 h 449"/>
                  <a:gd name="T14" fmla="*/ 310 w 481"/>
                  <a:gd name="T15" fmla="*/ 445 h 449"/>
                  <a:gd name="T16" fmla="*/ 316 w 481"/>
                  <a:gd name="T17" fmla="*/ 441 h 449"/>
                  <a:gd name="T18" fmla="*/ 481 w 481"/>
                  <a:gd name="T19" fmla="*/ 224 h 449"/>
                  <a:gd name="T20" fmla="*/ 316 w 481"/>
                  <a:gd name="T21" fmla="*/ 8 h 449"/>
                  <a:gd name="T22" fmla="*/ 310 w 481"/>
                  <a:gd name="T23" fmla="*/ 3 h 449"/>
                  <a:gd name="T24" fmla="*/ 305 w 481"/>
                  <a:gd name="T25" fmla="*/ 0 h 449"/>
                  <a:gd name="T26" fmla="*/ 295 w 481"/>
                  <a:gd name="T27" fmla="*/ 2 h 449"/>
                  <a:gd name="T28" fmla="*/ 292 w 481"/>
                  <a:gd name="T29" fmla="*/ 8 h 449"/>
                  <a:gd name="T30" fmla="*/ 290 w 481"/>
                  <a:gd name="T31" fmla="*/ 16 h 449"/>
                  <a:gd name="T32" fmla="*/ 290 w 481"/>
                  <a:gd name="T33" fmla="*/ 92 h 449"/>
                  <a:gd name="T34" fmla="*/ 0 w 481"/>
                  <a:gd name="T35" fmla="*/ 92 h 449"/>
                  <a:gd name="T36" fmla="*/ 15 w 481"/>
                  <a:gd name="T37" fmla="*/ 110 h 449"/>
                  <a:gd name="T38" fmla="*/ 305 w 481"/>
                  <a:gd name="T39" fmla="*/ 110 h 449"/>
                  <a:gd name="T40" fmla="*/ 305 w 481"/>
                  <a:gd name="T41" fmla="*/ 21 h 449"/>
                  <a:gd name="T42" fmla="*/ 461 w 481"/>
                  <a:gd name="T43" fmla="*/ 224 h 449"/>
                  <a:gd name="T44" fmla="*/ 305 w 481"/>
                  <a:gd name="T45" fmla="*/ 428 h 449"/>
                  <a:gd name="T46" fmla="*/ 305 w 481"/>
                  <a:gd name="T47" fmla="*/ 339 h 449"/>
                  <a:gd name="T48" fmla="*/ 15 w 481"/>
                  <a:gd name="T49" fmla="*/ 339 h 449"/>
                  <a:gd name="T50" fmla="*/ 15 w 481"/>
                  <a:gd name="T51" fmla="*/ 110 h 449"/>
                  <a:gd name="T52" fmla="*/ 0 w 481"/>
                  <a:gd name="T53" fmla="*/ 92 h 449"/>
                  <a:gd name="T54" fmla="*/ 0 w 481"/>
                  <a:gd name="T55" fmla="*/ 92 h 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1"/>
                  <a:gd name="T85" fmla="*/ 0 h 449"/>
                  <a:gd name="T86" fmla="*/ 481 w 481"/>
                  <a:gd name="T87" fmla="*/ 449 h 4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1" h="449">
                    <a:moveTo>
                      <a:pt x="0" y="92"/>
                    </a:moveTo>
                    <a:lnTo>
                      <a:pt x="0" y="356"/>
                    </a:lnTo>
                    <a:lnTo>
                      <a:pt x="290" y="356"/>
                    </a:lnTo>
                    <a:lnTo>
                      <a:pt x="290" y="432"/>
                    </a:lnTo>
                    <a:lnTo>
                      <a:pt x="292" y="441"/>
                    </a:lnTo>
                    <a:lnTo>
                      <a:pt x="295" y="447"/>
                    </a:lnTo>
                    <a:lnTo>
                      <a:pt x="305" y="449"/>
                    </a:lnTo>
                    <a:lnTo>
                      <a:pt x="310" y="445"/>
                    </a:lnTo>
                    <a:lnTo>
                      <a:pt x="316" y="441"/>
                    </a:lnTo>
                    <a:lnTo>
                      <a:pt x="481" y="224"/>
                    </a:lnTo>
                    <a:lnTo>
                      <a:pt x="316" y="8"/>
                    </a:lnTo>
                    <a:lnTo>
                      <a:pt x="310" y="3"/>
                    </a:lnTo>
                    <a:lnTo>
                      <a:pt x="305" y="0"/>
                    </a:lnTo>
                    <a:lnTo>
                      <a:pt x="295" y="2"/>
                    </a:lnTo>
                    <a:lnTo>
                      <a:pt x="292" y="8"/>
                    </a:lnTo>
                    <a:lnTo>
                      <a:pt x="290" y="16"/>
                    </a:lnTo>
                    <a:lnTo>
                      <a:pt x="290" y="92"/>
                    </a:lnTo>
                    <a:lnTo>
                      <a:pt x="0" y="92"/>
                    </a:lnTo>
                    <a:lnTo>
                      <a:pt x="15" y="110"/>
                    </a:lnTo>
                    <a:lnTo>
                      <a:pt x="305" y="110"/>
                    </a:lnTo>
                    <a:lnTo>
                      <a:pt x="305" y="21"/>
                    </a:lnTo>
                    <a:lnTo>
                      <a:pt x="461" y="224"/>
                    </a:lnTo>
                    <a:lnTo>
                      <a:pt x="305" y="428"/>
                    </a:lnTo>
                    <a:lnTo>
                      <a:pt x="305" y="339"/>
                    </a:lnTo>
                    <a:lnTo>
                      <a:pt x="15" y="339"/>
                    </a:lnTo>
                    <a:lnTo>
                      <a:pt x="15" y="110"/>
                    </a:lnTo>
                    <a:lnTo>
                      <a:pt x="0" y="92"/>
                    </a:lnTo>
                    <a:close/>
                  </a:path>
                </a:pathLst>
              </a:custGeom>
              <a:noFill/>
              <a:ln w="31750">
                <a:solidFill>
                  <a:srgbClr val="C2182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Tree>
    <p:extLst>
      <p:ext uri="{BB962C8B-B14F-4D97-AF65-F5344CB8AC3E}">
        <p14:creationId xmlns:p14="http://schemas.microsoft.com/office/powerpoint/2010/main" val="2715097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672" y="568671"/>
            <a:ext cx="6853623" cy="1320800"/>
          </a:xfrm>
        </p:spPr>
        <p:txBody>
          <a:bodyPr/>
          <a:lstStyle/>
          <a:p>
            <a:r>
              <a:rPr lang="en-US" altLang="en-US" b="1" dirty="0">
                <a:effectLst>
                  <a:outerShdw blurRad="38100" dist="38100" dir="2700000" algn="tl">
                    <a:srgbClr val="000000">
                      <a:alpha val="43137"/>
                    </a:srgbClr>
                  </a:outerShdw>
                </a:effectLst>
              </a:rPr>
              <a:t>Basic Behavioral Principles</a:t>
            </a:r>
            <a:br>
              <a:rPr lang="en-US" altLang="en-US" b="1" dirty="0">
                <a:effectLst>
                  <a:outerShdw blurRad="38100" dist="38100" dir="2700000" algn="tl">
                    <a:srgbClr val="000000">
                      <a:alpha val="43137"/>
                    </a:srgbClr>
                  </a:outerShdw>
                </a:effectLst>
              </a:rPr>
            </a:br>
            <a:endParaRPr lang="en-US" dirty="0"/>
          </a:p>
        </p:txBody>
      </p:sp>
      <p:sp>
        <p:nvSpPr>
          <p:cNvPr id="23555" name="Rectangle 3"/>
          <p:cNvSpPr>
            <a:spLocks noChangeArrowheads="1"/>
          </p:cNvSpPr>
          <p:nvPr/>
        </p:nvSpPr>
        <p:spPr bwMode="auto">
          <a:xfrm>
            <a:off x="1628775" y="1898652"/>
            <a:ext cx="7791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44475" indent="-24447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95000"/>
              </a:lnSpc>
              <a:spcBef>
                <a:spcPct val="25000"/>
              </a:spcBef>
              <a:buSzPct val="125000"/>
              <a:buFontTx/>
              <a:buNone/>
            </a:pPr>
            <a:r>
              <a:rPr lang="en-US" altLang="en-US" sz="2800" dirty="0">
                <a:latin typeface="+mn-lt"/>
              </a:rPr>
              <a:t>1. Frequently monitor target behavior</a:t>
            </a:r>
          </a:p>
          <a:p>
            <a:pPr eaLnBrk="1" hangingPunct="1">
              <a:lnSpc>
                <a:spcPct val="95000"/>
              </a:lnSpc>
              <a:spcBef>
                <a:spcPct val="25000"/>
              </a:spcBef>
              <a:buSzPct val="125000"/>
              <a:buFontTx/>
              <a:buNone/>
            </a:pPr>
            <a:endParaRPr lang="en-US" altLang="en-US" sz="1000" dirty="0">
              <a:latin typeface="+mn-lt"/>
            </a:endParaRPr>
          </a:p>
          <a:p>
            <a:pPr eaLnBrk="1" hangingPunct="1">
              <a:lnSpc>
                <a:spcPct val="95000"/>
              </a:lnSpc>
              <a:spcBef>
                <a:spcPct val="25000"/>
              </a:spcBef>
              <a:buSzPct val="125000"/>
              <a:buFontTx/>
              <a:buNone/>
            </a:pPr>
            <a:r>
              <a:rPr lang="en-US" altLang="en-US" sz="2800" dirty="0">
                <a:latin typeface="+mn-lt"/>
              </a:rPr>
              <a:t>2. Provide incentive when target behavior 	occurs</a:t>
            </a:r>
          </a:p>
          <a:p>
            <a:pPr eaLnBrk="1" hangingPunct="1">
              <a:lnSpc>
                <a:spcPct val="95000"/>
              </a:lnSpc>
              <a:spcBef>
                <a:spcPct val="25000"/>
              </a:spcBef>
              <a:buSzPct val="125000"/>
              <a:buFontTx/>
              <a:buNone/>
            </a:pPr>
            <a:endParaRPr lang="en-US" altLang="en-US" sz="1000" dirty="0">
              <a:latin typeface="+mn-lt"/>
            </a:endParaRPr>
          </a:p>
          <a:p>
            <a:pPr eaLnBrk="1" hangingPunct="1">
              <a:lnSpc>
                <a:spcPct val="95000"/>
              </a:lnSpc>
              <a:spcBef>
                <a:spcPct val="25000"/>
              </a:spcBef>
              <a:buSzPct val="125000"/>
              <a:buFontTx/>
              <a:buNone/>
            </a:pPr>
            <a:r>
              <a:rPr lang="en-US" altLang="en-US" sz="2800" dirty="0">
                <a:latin typeface="+mn-lt"/>
              </a:rPr>
              <a:t>3. Remove incentive when target behavior    	does not occur</a:t>
            </a:r>
          </a:p>
        </p:txBody>
      </p:sp>
      <p:grpSp>
        <p:nvGrpSpPr>
          <p:cNvPr id="23556" name="Group 4" descr="dart hitting bulls eye on dart board"/>
          <p:cNvGrpSpPr>
            <a:grpSpLocks/>
          </p:cNvGrpSpPr>
          <p:nvPr/>
        </p:nvGrpSpPr>
        <p:grpSpPr bwMode="auto">
          <a:xfrm>
            <a:off x="7906612" y="4446270"/>
            <a:ext cx="1603148" cy="1558203"/>
            <a:chOff x="4732" y="237"/>
            <a:chExt cx="535" cy="594"/>
          </a:xfrm>
        </p:grpSpPr>
        <p:sp>
          <p:nvSpPr>
            <p:cNvPr id="23557" name="Freeform 5"/>
            <p:cNvSpPr>
              <a:spLocks/>
            </p:cNvSpPr>
            <p:nvPr/>
          </p:nvSpPr>
          <p:spPr bwMode="auto">
            <a:xfrm>
              <a:off x="4732" y="352"/>
              <a:ext cx="479" cy="479"/>
            </a:xfrm>
            <a:custGeom>
              <a:avLst/>
              <a:gdLst>
                <a:gd name="T0" fmla="*/ 9 w 957"/>
                <a:gd name="T1" fmla="*/ 1 h 958"/>
                <a:gd name="T2" fmla="*/ 10 w 957"/>
                <a:gd name="T3" fmla="*/ 1 h 958"/>
                <a:gd name="T4" fmla="*/ 12 w 957"/>
                <a:gd name="T5" fmla="*/ 1 h 958"/>
                <a:gd name="T6" fmla="*/ 13 w 957"/>
                <a:gd name="T7" fmla="*/ 2 h 958"/>
                <a:gd name="T8" fmla="*/ 14 w 957"/>
                <a:gd name="T9" fmla="*/ 3 h 958"/>
                <a:gd name="T10" fmla="*/ 15 w 957"/>
                <a:gd name="T11" fmla="*/ 4 h 958"/>
                <a:gd name="T12" fmla="*/ 15 w 957"/>
                <a:gd name="T13" fmla="*/ 6 h 958"/>
                <a:gd name="T14" fmla="*/ 15 w 957"/>
                <a:gd name="T15" fmla="*/ 7 h 958"/>
                <a:gd name="T16" fmla="*/ 15 w 957"/>
                <a:gd name="T17" fmla="*/ 9 h 958"/>
                <a:gd name="T18" fmla="*/ 15 w 957"/>
                <a:gd name="T19" fmla="*/ 10 h 958"/>
                <a:gd name="T20" fmla="*/ 15 w 957"/>
                <a:gd name="T21" fmla="*/ 12 h 958"/>
                <a:gd name="T22" fmla="*/ 14 w 957"/>
                <a:gd name="T23" fmla="*/ 13 h 958"/>
                <a:gd name="T24" fmla="*/ 13 w 957"/>
                <a:gd name="T25" fmla="*/ 14 h 958"/>
                <a:gd name="T26" fmla="*/ 12 w 957"/>
                <a:gd name="T27" fmla="*/ 15 h 958"/>
                <a:gd name="T28" fmla="*/ 10 w 957"/>
                <a:gd name="T29" fmla="*/ 15 h 958"/>
                <a:gd name="T30" fmla="*/ 9 w 957"/>
                <a:gd name="T31" fmla="*/ 15 h 958"/>
                <a:gd name="T32" fmla="*/ 7 w 957"/>
                <a:gd name="T33" fmla="*/ 15 h 958"/>
                <a:gd name="T34" fmla="*/ 6 w 957"/>
                <a:gd name="T35" fmla="*/ 15 h 958"/>
                <a:gd name="T36" fmla="*/ 4 w 957"/>
                <a:gd name="T37" fmla="*/ 15 h 958"/>
                <a:gd name="T38" fmla="*/ 3 w 957"/>
                <a:gd name="T39" fmla="*/ 14 h 958"/>
                <a:gd name="T40" fmla="*/ 2 w 957"/>
                <a:gd name="T41" fmla="*/ 13 h 958"/>
                <a:gd name="T42" fmla="*/ 1 w 957"/>
                <a:gd name="T43" fmla="*/ 12 h 958"/>
                <a:gd name="T44" fmla="*/ 1 w 957"/>
                <a:gd name="T45" fmla="*/ 10 h 958"/>
                <a:gd name="T46" fmla="*/ 1 w 957"/>
                <a:gd name="T47" fmla="*/ 9 h 958"/>
                <a:gd name="T48" fmla="*/ 1 w 957"/>
                <a:gd name="T49" fmla="*/ 7 h 958"/>
                <a:gd name="T50" fmla="*/ 1 w 957"/>
                <a:gd name="T51" fmla="*/ 6 h 958"/>
                <a:gd name="T52" fmla="*/ 1 w 957"/>
                <a:gd name="T53" fmla="*/ 4 h 958"/>
                <a:gd name="T54" fmla="*/ 2 w 957"/>
                <a:gd name="T55" fmla="*/ 3 h 958"/>
                <a:gd name="T56" fmla="*/ 3 w 957"/>
                <a:gd name="T57" fmla="*/ 2 h 958"/>
                <a:gd name="T58" fmla="*/ 4 w 957"/>
                <a:gd name="T59" fmla="*/ 1 h 958"/>
                <a:gd name="T60" fmla="*/ 6 w 957"/>
                <a:gd name="T61" fmla="*/ 1 h 958"/>
                <a:gd name="T62" fmla="*/ 7 w 957"/>
                <a:gd name="T63" fmla="*/ 1 h 9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7"/>
                <a:gd name="T97" fmla="*/ 0 h 958"/>
                <a:gd name="T98" fmla="*/ 957 w 957"/>
                <a:gd name="T99" fmla="*/ 958 h 9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7" h="958">
                  <a:moveTo>
                    <a:pt x="479" y="0"/>
                  </a:moveTo>
                  <a:lnTo>
                    <a:pt x="527" y="3"/>
                  </a:lnTo>
                  <a:lnTo>
                    <a:pt x="575" y="10"/>
                  </a:lnTo>
                  <a:lnTo>
                    <a:pt x="620" y="22"/>
                  </a:lnTo>
                  <a:lnTo>
                    <a:pt x="665" y="38"/>
                  </a:lnTo>
                  <a:lnTo>
                    <a:pt x="706" y="58"/>
                  </a:lnTo>
                  <a:lnTo>
                    <a:pt x="745" y="82"/>
                  </a:lnTo>
                  <a:lnTo>
                    <a:pt x="782" y="110"/>
                  </a:lnTo>
                  <a:lnTo>
                    <a:pt x="817" y="141"/>
                  </a:lnTo>
                  <a:lnTo>
                    <a:pt x="848" y="174"/>
                  </a:lnTo>
                  <a:lnTo>
                    <a:pt x="875" y="211"/>
                  </a:lnTo>
                  <a:lnTo>
                    <a:pt x="900" y="251"/>
                  </a:lnTo>
                  <a:lnTo>
                    <a:pt x="919" y="293"/>
                  </a:lnTo>
                  <a:lnTo>
                    <a:pt x="935" y="337"/>
                  </a:lnTo>
                  <a:lnTo>
                    <a:pt x="948" y="383"/>
                  </a:lnTo>
                  <a:lnTo>
                    <a:pt x="955" y="430"/>
                  </a:lnTo>
                  <a:lnTo>
                    <a:pt x="957" y="479"/>
                  </a:lnTo>
                  <a:lnTo>
                    <a:pt x="955" y="529"/>
                  </a:lnTo>
                  <a:lnTo>
                    <a:pt x="948" y="576"/>
                  </a:lnTo>
                  <a:lnTo>
                    <a:pt x="935" y="622"/>
                  </a:lnTo>
                  <a:lnTo>
                    <a:pt x="919" y="666"/>
                  </a:lnTo>
                  <a:lnTo>
                    <a:pt x="900" y="707"/>
                  </a:lnTo>
                  <a:lnTo>
                    <a:pt x="875" y="747"/>
                  </a:lnTo>
                  <a:lnTo>
                    <a:pt x="848" y="784"/>
                  </a:lnTo>
                  <a:lnTo>
                    <a:pt x="817" y="818"/>
                  </a:lnTo>
                  <a:lnTo>
                    <a:pt x="782" y="849"/>
                  </a:lnTo>
                  <a:lnTo>
                    <a:pt x="745" y="876"/>
                  </a:lnTo>
                  <a:lnTo>
                    <a:pt x="706" y="900"/>
                  </a:lnTo>
                  <a:lnTo>
                    <a:pt x="665" y="920"/>
                  </a:lnTo>
                  <a:lnTo>
                    <a:pt x="620" y="936"/>
                  </a:lnTo>
                  <a:lnTo>
                    <a:pt x="575" y="949"/>
                  </a:lnTo>
                  <a:lnTo>
                    <a:pt x="527" y="956"/>
                  </a:lnTo>
                  <a:lnTo>
                    <a:pt x="479" y="958"/>
                  </a:lnTo>
                  <a:lnTo>
                    <a:pt x="429" y="956"/>
                  </a:lnTo>
                  <a:lnTo>
                    <a:pt x="382" y="949"/>
                  </a:lnTo>
                  <a:lnTo>
                    <a:pt x="336" y="936"/>
                  </a:lnTo>
                  <a:lnTo>
                    <a:pt x="292" y="920"/>
                  </a:lnTo>
                  <a:lnTo>
                    <a:pt x="251" y="900"/>
                  </a:lnTo>
                  <a:lnTo>
                    <a:pt x="210" y="876"/>
                  </a:lnTo>
                  <a:lnTo>
                    <a:pt x="174" y="849"/>
                  </a:lnTo>
                  <a:lnTo>
                    <a:pt x="140" y="818"/>
                  </a:lnTo>
                  <a:lnTo>
                    <a:pt x="109" y="784"/>
                  </a:lnTo>
                  <a:lnTo>
                    <a:pt x="82" y="747"/>
                  </a:lnTo>
                  <a:lnTo>
                    <a:pt x="58" y="707"/>
                  </a:lnTo>
                  <a:lnTo>
                    <a:pt x="38" y="666"/>
                  </a:lnTo>
                  <a:lnTo>
                    <a:pt x="22" y="622"/>
                  </a:lnTo>
                  <a:lnTo>
                    <a:pt x="9" y="576"/>
                  </a:lnTo>
                  <a:lnTo>
                    <a:pt x="2" y="529"/>
                  </a:lnTo>
                  <a:lnTo>
                    <a:pt x="0" y="479"/>
                  </a:lnTo>
                  <a:lnTo>
                    <a:pt x="2" y="430"/>
                  </a:lnTo>
                  <a:lnTo>
                    <a:pt x="9" y="383"/>
                  </a:lnTo>
                  <a:lnTo>
                    <a:pt x="22" y="337"/>
                  </a:lnTo>
                  <a:lnTo>
                    <a:pt x="38" y="293"/>
                  </a:lnTo>
                  <a:lnTo>
                    <a:pt x="58" y="251"/>
                  </a:lnTo>
                  <a:lnTo>
                    <a:pt x="82" y="211"/>
                  </a:lnTo>
                  <a:lnTo>
                    <a:pt x="109" y="174"/>
                  </a:lnTo>
                  <a:lnTo>
                    <a:pt x="140" y="141"/>
                  </a:lnTo>
                  <a:lnTo>
                    <a:pt x="174" y="110"/>
                  </a:lnTo>
                  <a:lnTo>
                    <a:pt x="210" y="82"/>
                  </a:lnTo>
                  <a:lnTo>
                    <a:pt x="251" y="58"/>
                  </a:lnTo>
                  <a:lnTo>
                    <a:pt x="292" y="38"/>
                  </a:lnTo>
                  <a:lnTo>
                    <a:pt x="336" y="22"/>
                  </a:lnTo>
                  <a:lnTo>
                    <a:pt x="382" y="10"/>
                  </a:lnTo>
                  <a:lnTo>
                    <a:pt x="429" y="3"/>
                  </a:lnTo>
                  <a:lnTo>
                    <a:pt x="4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8" name="Freeform 6"/>
            <p:cNvSpPr>
              <a:spLocks/>
            </p:cNvSpPr>
            <p:nvPr/>
          </p:nvSpPr>
          <p:spPr bwMode="auto">
            <a:xfrm>
              <a:off x="4791" y="413"/>
              <a:ext cx="359" cy="358"/>
            </a:xfrm>
            <a:custGeom>
              <a:avLst/>
              <a:gdLst>
                <a:gd name="T0" fmla="*/ 6 w 718"/>
                <a:gd name="T1" fmla="*/ 0 h 717"/>
                <a:gd name="T2" fmla="*/ 7 w 718"/>
                <a:gd name="T3" fmla="*/ 0 h 717"/>
                <a:gd name="T4" fmla="*/ 9 w 718"/>
                <a:gd name="T5" fmla="*/ 0 h 717"/>
                <a:gd name="T6" fmla="*/ 10 w 718"/>
                <a:gd name="T7" fmla="*/ 1 h 717"/>
                <a:gd name="T8" fmla="*/ 10 w 718"/>
                <a:gd name="T9" fmla="*/ 2 h 717"/>
                <a:gd name="T10" fmla="*/ 11 w 718"/>
                <a:gd name="T11" fmla="*/ 2 h 717"/>
                <a:gd name="T12" fmla="*/ 11 w 718"/>
                <a:gd name="T13" fmla="*/ 3 h 717"/>
                <a:gd name="T14" fmla="*/ 11 w 718"/>
                <a:gd name="T15" fmla="*/ 5 h 717"/>
                <a:gd name="T16" fmla="*/ 11 w 718"/>
                <a:gd name="T17" fmla="*/ 6 h 717"/>
                <a:gd name="T18" fmla="*/ 11 w 718"/>
                <a:gd name="T19" fmla="*/ 7 h 717"/>
                <a:gd name="T20" fmla="*/ 11 w 718"/>
                <a:gd name="T21" fmla="*/ 8 h 717"/>
                <a:gd name="T22" fmla="*/ 10 w 718"/>
                <a:gd name="T23" fmla="*/ 9 h 717"/>
                <a:gd name="T24" fmla="*/ 10 w 718"/>
                <a:gd name="T25" fmla="*/ 9 h 717"/>
                <a:gd name="T26" fmla="*/ 9 w 718"/>
                <a:gd name="T27" fmla="*/ 10 h 717"/>
                <a:gd name="T28" fmla="*/ 7 w 718"/>
                <a:gd name="T29" fmla="*/ 10 h 717"/>
                <a:gd name="T30" fmla="*/ 6 w 718"/>
                <a:gd name="T31" fmla="*/ 11 h 717"/>
                <a:gd name="T32" fmla="*/ 6 w 718"/>
                <a:gd name="T33" fmla="*/ 11 h 717"/>
                <a:gd name="T34" fmla="*/ 4 w 718"/>
                <a:gd name="T35" fmla="*/ 10 h 717"/>
                <a:gd name="T36" fmla="*/ 3 w 718"/>
                <a:gd name="T37" fmla="*/ 10 h 717"/>
                <a:gd name="T38" fmla="*/ 3 w 718"/>
                <a:gd name="T39" fmla="*/ 9 h 717"/>
                <a:gd name="T40" fmla="*/ 2 w 718"/>
                <a:gd name="T41" fmla="*/ 9 h 717"/>
                <a:gd name="T42" fmla="*/ 1 w 718"/>
                <a:gd name="T43" fmla="*/ 8 h 717"/>
                <a:gd name="T44" fmla="*/ 1 w 718"/>
                <a:gd name="T45" fmla="*/ 7 h 717"/>
                <a:gd name="T46" fmla="*/ 1 w 718"/>
                <a:gd name="T47" fmla="*/ 6 h 717"/>
                <a:gd name="T48" fmla="*/ 1 w 718"/>
                <a:gd name="T49" fmla="*/ 5 h 717"/>
                <a:gd name="T50" fmla="*/ 1 w 718"/>
                <a:gd name="T51" fmla="*/ 3 h 717"/>
                <a:gd name="T52" fmla="*/ 1 w 718"/>
                <a:gd name="T53" fmla="*/ 2 h 717"/>
                <a:gd name="T54" fmla="*/ 2 w 718"/>
                <a:gd name="T55" fmla="*/ 2 h 717"/>
                <a:gd name="T56" fmla="*/ 3 w 718"/>
                <a:gd name="T57" fmla="*/ 1 h 717"/>
                <a:gd name="T58" fmla="*/ 3 w 718"/>
                <a:gd name="T59" fmla="*/ 0 h 717"/>
                <a:gd name="T60" fmla="*/ 4 w 718"/>
                <a:gd name="T61" fmla="*/ 0 h 717"/>
                <a:gd name="T62" fmla="*/ 6 w 718"/>
                <a:gd name="T63" fmla="*/ 0 h 7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717"/>
                <a:gd name="T98" fmla="*/ 718 w 718"/>
                <a:gd name="T99" fmla="*/ 717 h 7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717">
                  <a:moveTo>
                    <a:pt x="360" y="0"/>
                  </a:moveTo>
                  <a:lnTo>
                    <a:pt x="397" y="3"/>
                  </a:lnTo>
                  <a:lnTo>
                    <a:pt x="432" y="7"/>
                  </a:lnTo>
                  <a:lnTo>
                    <a:pt x="466" y="16"/>
                  </a:lnTo>
                  <a:lnTo>
                    <a:pt x="500" y="28"/>
                  </a:lnTo>
                  <a:lnTo>
                    <a:pt x="531" y="43"/>
                  </a:lnTo>
                  <a:lnTo>
                    <a:pt x="561" y="61"/>
                  </a:lnTo>
                  <a:lnTo>
                    <a:pt x="588" y="82"/>
                  </a:lnTo>
                  <a:lnTo>
                    <a:pt x="613" y="105"/>
                  </a:lnTo>
                  <a:lnTo>
                    <a:pt x="636" y="130"/>
                  </a:lnTo>
                  <a:lnTo>
                    <a:pt x="657" y="158"/>
                  </a:lnTo>
                  <a:lnTo>
                    <a:pt x="674" y="188"/>
                  </a:lnTo>
                  <a:lnTo>
                    <a:pt x="689" y="219"/>
                  </a:lnTo>
                  <a:lnTo>
                    <a:pt x="702" y="251"/>
                  </a:lnTo>
                  <a:lnTo>
                    <a:pt x="711" y="286"/>
                  </a:lnTo>
                  <a:lnTo>
                    <a:pt x="716" y="321"/>
                  </a:lnTo>
                  <a:lnTo>
                    <a:pt x="718" y="358"/>
                  </a:lnTo>
                  <a:lnTo>
                    <a:pt x="716" y="395"/>
                  </a:lnTo>
                  <a:lnTo>
                    <a:pt x="711" y="431"/>
                  </a:lnTo>
                  <a:lnTo>
                    <a:pt x="702" y="465"/>
                  </a:lnTo>
                  <a:lnTo>
                    <a:pt x="689" y="497"/>
                  </a:lnTo>
                  <a:lnTo>
                    <a:pt x="674" y="530"/>
                  </a:lnTo>
                  <a:lnTo>
                    <a:pt x="657" y="558"/>
                  </a:lnTo>
                  <a:lnTo>
                    <a:pt x="636" y="586"/>
                  </a:lnTo>
                  <a:lnTo>
                    <a:pt x="613" y="611"/>
                  </a:lnTo>
                  <a:lnTo>
                    <a:pt x="588" y="636"/>
                  </a:lnTo>
                  <a:lnTo>
                    <a:pt x="561" y="656"/>
                  </a:lnTo>
                  <a:lnTo>
                    <a:pt x="531" y="674"/>
                  </a:lnTo>
                  <a:lnTo>
                    <a:pt x="500" y="689"/>
                  </a:lnTo>
                  <a:lnTo>
                    <a:pt x="466" y="701"/>
                  </a:lnTo>
                  <a:lnTo>
                    <a:pt x="432" y="710"/>
                  </a:lnTo>
                  <a:lnTo>
                    <a:pt x="397" y="715"/>
                  </a:lnTo>
                  <a:lnTo>
                    <a:pt x="360" y="717"/>
                  </a:lnTo>
                  <a:lnTo>
                    <a:pt x="324" y="715"/>
                  </a:lnTo>
                  <a:lnTo>
                    <a:pt x="288" y="710"/>
                  </a:lnTo>
                  <a:lnTo>
                    <a:pt x="253" y="701"/>
                  </a:lnTo>
                  <a:lnTo>
                    <a:pt x="220" y="689"/>
                  </a:lnTo>
                  <a:lnTo>
                    <a:pt x="189" y="674"/>
                  </a:lnTo>
                  <a:lnTo>
                    <a:pt x="159" y="656"/>
                  </a:lnTo>
                  <a:lnTo>
                    <a:pt x="131" y="636"/>
                  </a:lnTo>
                  <a:lnTo>
                    <a:pt x="106" y="611"/>
                  </a:lnTo>
                  <a:lnTo>
                    <a:pt x="82" y="586"/>
                  </a:lnTo>
                  <a:lnTo>
                    <a:pt x="61" y="558"/>
                  </a:lnTo>
                  <a:lnTo>
                    <a:pt x="44" y="530"/>
                  </a:lnTo>
                  <a:lnTo>
                    <a:pt x="29" y="497"/>
                  </a:lnTo>
                  <a:lnTo>
                    <a:pt x="16" y="465"/>
                  </a:lnTo>
                  <a:lnTo>
                    <a:pt x="7" y="431"/>
                  </a:lnTo>
                  <a:lnTo>
                    <a:pt x="3" y="395"/>
                  </a:lnTo>
                  <a:lnTo>
                    <a:pt x="0" y="358"/>
                  </a:lnTo>
                  <a:lnTo>
                    <a:pt x="3" y="321"/>
                  </a:lnTo>
                  <a:lnTo>
                    <a:pt x="7" y="286"/>
                  </a:lnTo>
                  <a:lnTo>
                    <a:pt x="16" y="251"/>
                  </a:lnTo>
                  <a:lnTo>
                    <a:pt x="29" y="219"/>
                  </a:lnTo>
                  <a:lnTo>
                    <a:pt x="44" y="188"/>
                  </a:lnTo>
                  <a:lnTo>
                    <a:pt x="61" y="158"/>
                  </a:lnTo>
                  <a:lnTo>
                    <a:pt x="82" y="130"/>
                  </a:lnTo>
                  <a:lnTo>
                    <a:pt x="106" y="105"/>
                  </a:lnTo>
                  <a:lnTo>
                    <a:pt x="131" y="82"/>
                  </a:lnTo>
                  <a:lnTo>
                    <a:pt x="159" y="61"/>
                  </a:lnTo>
                  <a:lnTo>
                    <a:pt x="189" y="43"/>
                  </a:lnTo>
                  <a:lnTo>
                    <a:pt x="220" y="28"/>
                  </a:lnTo>
                  <a:lnTo>
                    <a:pt x="253" y="16"/>
                  </a:lnTo>
                  <a:lnTo>
                    <a:pt x="288" y="7"/>
                  </a:lnTo>
                  <a:lnTo>
                    <a:pt x="324" y="3"/>
                  </a:lnTo>
                  <a:lnTo>
                    <a:pt x="360" y="0"/>
                  </a:lnTo>
                  <a:close/>
                </a:path>
              </a:pathLst>
            </a:custGeom>
            <a:solidFill>
              <a:srgbClr val="FF19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59" name="Freeform 7"/>
            <p:cNvSpPr>
              <a:spLocks/>
            </p:cNvSpPr>
            <p:nvPr/>
          </p:nvSpPr>
          <p:spPr bwMode="auto">
            <a:xfrm>
              <a:off x="4845" y="468"/>
              <a:ext cx="250" cy="250"/>
            </a:xfrm>
            <a:custGeom>
              <a:avLst/>
              <a:gdLst>
                <a:gd name="T0" fmla="*/ 5 w 499"/>
                <a:gd name="T1" fmla="*/ 1 h 499"/>
                <a:gd name="T2" fmla="*/ 6 w 499"/>
                <a:gd name="T3" fmla="*/ 1 h 499"/>
                <a:gd name="T4" fmla="*/ 6 w 499"/>
                <a:gd name="T5" fmla="*/ 1 h 499"/>
                <a:gd name="T6" fmla="*/ 7 w 499"/>
                <a:gd name="T7" fmla="*/ 1 h 499"/>
                <a:gd name="T8" fmla="*/ 7 w 499"/>
                <a:gd name="T9" fmla="*/ 2 h 499"/>
                <a:gd name="T10" fmla="*/ 8 w 499"/>
                <a:gd name="T11" fmla="*/ 3 h 499"/>
                <a:gd name="T12" fmla="*/ 8 w 499"/>
                <a:gd name="T13" fmla="*/ 3 h 499"/>
                <a:gd name="T14" fmla="*/ 8 w 499"/>
                <a:gd name="T15" fmla="*/ 4 h 499"/>
                <a:gd name="T16" fmla="*/ 8 w 499"/>
                <a:gd name="T17" fmla="*/ 5 h 499"/>
                <a:gd name="T18" fmla="*/ 8 w 499"/>
                <a:gd name="T19" fmla="*/ 6 h 499"/>
                <a:gd name="T20" fmla="*/ 8 w 499"/>
                <a:gd name="T21" fmla="*/ 6 h 499"/>
                <a:gd name="T22" fmla="*/ 7 w 499"/>
                <a:gd name="T23" fmla="*/ 7 h 499"/>
                <a:gd name="T24" fmla="*/ 7 w 499"/>
                <a:gd name="T25" fmla="*/ 7 h 499"/>
                <a:gd name="T26" fmla="*/ 6 w 499"/>
                <a:gd name="T27" fmla="*/ 8 h 499"/>
                <a:gd name="T28" fmla="*/ 6 w 499"/>
                <a:gd name="T29" fmla="*/ 8 h 499"/>
                <a:gd name="T30" fmla="*/ 5 w 499"/>
                <a:gd name="T31" fmla="*/ 8 h 499"/>
                <a:gd name="T32" fmla="*/ 4 w 499"/>
                <a:gd name="T33" fmla="*/ 8 h 499"/>
                <a:gd name="T34" fmla="*/ 3 w 499"/>
                <a:gd name="T35" fmla="*/ 8 h 499"/>
                <a:gd name="T36" fmla="*/ 3 w 499"/>
                <a:gd name="T37" fmla="*/ 8 h 499"/>
                <a:gd name="T38" fmla="*/ 2 w 499"/>
                <a:gd name="T39" fmla="*/ 7 h 499"/>
                <a:gd name="T40" fmla="*/ 1 w 499"/>
                <a:gd name="T41" fmla="*/ 7 h 499"/>
                <a:gd name="T42" fmla="*/ 1 w 499"/>
                <a:gd name="T43" fmla="*/ 6 h 499"/>
                <a:gd name="T44" fmla="*/ 1 w 499"/>
                <a:gd name="T45" fmla="*/ 6 h 499"/>
                <a:gd name="T46" fmla="*/ 1 w 499"/>
                <a:gd name="T47" fmla="*/ 5 h 499"/>
                <a:gd name="T48" fmla="*/ 1 w 499"/>
                <a:gd name="T49" fmla="*/ 4 h 499"/>
                <a:gd name="T50" fmla="*/ 1 w 499"/>
                <a:gd name="T51" fmla="*/ 3 h 499"/>
                <a:gd name="T52" fmla="*/ 1 w 499"/>
                <a:gd name="T53" fmla="*/ 3 h 499"/>
                <a:gd name="T54" fmla="*/ 1 w 499"/>
                <a:gd name="T55" fmla="*/ 2 h 499"/>
                <a:gd name="T56" fmla="*/ 2 w 499"/>
                <a:gd name="T57" fmla="*/ 1 h 499"/>
                <a:gd name="T58" fmla="*/ 3 w 499"/>
                <a:gd name="T59" fmla="*/ 1 h 499"/>
                <a:gd name="T60" fmla="*/ 3 w 499"/>
                <a:gd name="T61" fmla="*/ 1 h 499"/>
                <a:gd name="T62" fmla="*/ 4 w 499"/>
                <a:gd name="T63" fmla="*/ 1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9"/>
                <a:gd name="T97" fmla="*/ 0 h 499"/>
                <a:gd name="T98" fmla="*/ 499 w 499"/>
                <a:gd name="T99" fmla="*/ 499 h 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9" h="499">
                  <a:moveTo>
                    <a:pt x="249" y="0"/>
                  </a:moveTo>
                  <a:lnTo>
                    <a:pt x="275" y="1"/>
                  </a:lnTo>
                  <a:lnTo>
                    <a:pt x="300" y="4"/>
                  </a:lnTo>
                  <a:lnTo>
                    <a:pt x="324" y="11"/>
                  </a:lnTo>
                  <a:lnTo>
                    <a:pt x="347" y="19"/>
                  </a:lnTo>
                  <a:lnTo>
                    <a:pt x="369" y="30"/>
                  </a:lnTo>
                  <a:lnTo>
                    <a:pt x="388" y="42"/>
                  </a:lnTo>
                  <a:lnTo>
                    <a:pt x="408" y="56"/>
                  </a:lnTo>
                  <a:lnTo>
                    <a:pt x="426" y="72"/>
                  </a:lnTo>
                  <a:lnTo>
                    <a:pt x="441" y="91"/>
                  </a:lnTo>
                  <a:lnTo>
                    <a:pt x="456" y="109"/>
                  </a:lnTo>
                  <a:lnTo>
                    <a:pt x="469" y="130"/>
                  </a:lnTo>
                  <a:lnTo>
                    <a:pt x="479" y="152"/>
                  </a:lnTo>
                  <a:lnTo>
                    <a:pt x="487" y="175"/>
                  </a:lnTo>
                  <a:lnTo>
                    <a:pt x="494" y="199"/>
                  </a:lnTo>
                  <a:lnTo>
                    <a:pt x="498" y="223"/>
                  </a:lnTo>
                  <a:lnTo>
                    <a:pt x="499" y="248"/>
                  </a:lnTo>
                  <a:lnTo>
                    <a:pt x="498" y="274"/>
                  </a:lnTo>
                  <a:lnTo>
                    <a:pt x="494" y="299"/>
                  </a:lnTo>
                  <a:lnTo>
                    <a:pt x="487" y="323"/>
                  </a:lnTo>
                  <a:lnTo>
                    <a:pt x="479" y="346"/>
                  </a:lnTo>
                  <a:lnTo>
                    <a:pt x="469" y="368"/>
                  </a:lnTo>
                  <a:lnTo>
                    <a:pt x="456" y="389"/>
                  </a:lnTo>
                  <a:lnTo>
                    <a:pt x="441" y="408"/>
                  </a:lnTo>
                  <a:lnTo>
                    <a:pt x="426" y="426"/>
                  </a:lnTo>
                  <a:lnTo>
                    <a:pt x="408" y="442"/>
                  </a:lnTo>
                  <a:lnTo>
                    <a:pt x="388" y="457"/>
                  </a:lnTo>
                  <a:lnTo>
                    <a:pt x="369" y="469"/>
                  </a:lnTo>
                  <a:lnTo>
                    <a:pt x="347" y="480"/>
                  </a:lnTo>
                  <a:lnTo>
                    <a:pt x="324" y="488"/>
                  </a:lnTo>
                  <a:lnTo>
                    <a:pt x="300" y="495"/>
                  </a:lnTo>
                  <a:lnTo>
                    <a:pt x="275" y="498"/>
                  </a:lnTo>
                  <a:lnTo>
                    <a:pt x="249" y="499"/>
                  </a:lnTo>
                  <a:lnTo>
                    <a:pt x="224" y="498"/>
                  </a:lnTo>
                  <a:lnTo>
                    <a:pt x="199" y="495"/>
                  </a:lnTo>
                  <a:lnTo>
                    <a:pt x="174" y="488"/>
                  </a:lnTo>
                  <a:lnTo>
                    <a:pt x="151" y="480"/>
                  </a:lnTo>
                  <a:lnTo>
                    <a:pt x="130" y="469"/>
                  </a:lnTo>
                  <a:lnTo>
                    <a:pt x="110" y="457"/>
                  </a:lnTo>
                  <a:lnTo>
                    <a:pt x="90" y="442"/>
                  </a:lnTo>
                  <a:lnTo>
                    <a:pt x="73" y="426"/>
                  </a:lnTo>
                  <a:lnTo>
                    <a:pt x="57" y="408"/>
                  </a:lnTo>
                  <a:lnTo>
                    <a:pt x="42" y="389"/>
                  </a:lnTo>
                  <a:lnTo>
                    <a:pt x="30" y="368"/>
                  </a:lnTo>
                  <a:lnTo>
                    <a:pt x="19" y="346"/>
                  </a:lnTo>
                  <a:lnTo>
                    <a:pt x="11" y="323"/>
                  </a:lnTo>
                  <a:lnTo>
                    <a:pt x="4" y="299"/>
                  </a:lnTo>
                  <a:lnTo>
                    <a:pt x="1" y="274"/>
                  </a:lnTo>
                  <a:lnTo>
                    <a:pt x="0" y="248"/>
                  </a:lnTo>
                  <a:lnTo>
                    <a:pt x="1" y="223"/>
                  </a:lnTo>
                  <a:lnTo>
                    <a:pt x="4" y="199"/>
                  </a:lnTo>
                  <a:lnTo>
                    <a:pt x="11" y="175"/>
                  </a:lnTo>
                  <a:lnTo>
                    <a:pt x="19" y="152"/>
                  </a:lnTo>
                  <a:lnTo>
                    <a:pt x="30" y="130"/>
                  </a:lnTo>
                  <a:lnTo>
                    <a:pt x="42" y="109"/>
                  </a:lnTo>
                  <a:lnTo>
                    <a:pt x="57" y="91"/>
                  </a:lnTo>
                  <a:lnTo>
                    <a:pt x="73" y="72"/>
                  </a:lnTo>
                  <a:lnTo>
                    <a:pt x="90" y="56"/>
                  </a:lnTo>
                  <a:lnTo>
                    <a:pt x="110" y="42"/>
                  </a:lnTo>
                  <a:lnTo>
                    <a:pt x="130" y="30"/>
                  </a:lnTo>
                  <a:lnTo>
                    <a:pt x="151" y="19"/>
                  </a:lnTo>
                  <a:lnTo>
                    <a:pt x="174" y="11"/>
                  </a:lnTo>
                  <a:lnTo>
                    <a:pt x="199" y="4"/>
                  </a:lnTo>
                  <a:lnTo>
                    <a:pt x="224" y="1"/>
                  </a:lnTo>
                  <a:lnTo>
                    <a:pt x="24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0" name="Freeform 8"/>
            <p:cNvSpPr>
              <a:spLocks/>
            </p:cNvSpPr>
            <p:nvPr/>
          </p:nvSpPr>
          <p:spPr bwMode="auto">
            <a:xfrm>
              <a:off x="4897" y="520"/>
              <a:ext cx="146" cy="146"/>
            </a:xfrm>
            <a:custGeom>
              <a:avLst/>
              <a:gdLst>
                <a:gd name="T0" fmla="*/ 3 w 292"/>
                <a:gd name="T1" fmla="*/ 0 h 293"/>
                <a:gd name="T2" fmla="*/ 3 w 292"/>
                <a:gd name="T3" fmla="*/ 0 h 293"/>
                <a:gd name="T4" fmla="*/ 3 w 292"/>
                <a:gd name="T5" fmla="*/ 0 h 293"/>
                <a:gd name="T6" fmla="*/ 4 w 292"/>
                <a:gd name="T7" fmla="*/ 0 h 293"/>
                <a:gd name="T8" fmla="*/ 4 w 292"/>
                <a:gd name="T9" fmla="*/ 0 h 293"/>
                <a:gd name="T10" fmla="*/ 5 w 292"/>
                <a:gd name="T11" fmla="*/ 1 h 293"/>
                <a:gd name="T12" fmla="*/ 5 w 292"/>
                <a:gd name="T13" fmla="*/ 1 h 293"/>
                <a:gd name="T14" fmla="*/ 5 w 292"/>
                <a:gd name="T15" fmla="*/ 1 h 293"/>
                <a:gd name="T16" fmla="*/ 5 w 292"/>
                <a:gd name="T17" fmla="*/ 2 h 293"/>
                <a:gd name="T18" fmla="*/ 5 w 292"/>
                <a:gd name="T19" fmla="*/ 2 h 293"/>
                <a:gd name="T20" fmla="*/ 5 w 292"/>
                <a:gd name="T21" fmla="*/ 3 h 293"/>
                <a:gd name="T22" fmla="*/ 5 w 292"/>
                <a:gd name="T23" fmla="*/ 3 h 293"/>
                <a:gd name="T24" fmla="*/ 4 w 292"/>
                <a:gd name="T25" fmla="*/ 3 h 293"/>
                <a:gd name="T26" fmla="*/ 4 w 292"/>
                <a:gd name="T27" fmla="*/ 4 h 293"/>
                <a:gd name="T28" fmla="*/ 3 w 292"/>
                <a:gd name="T29" fmla="*/ 4 h 293"/>
                <a:gd name="T30" fmla="*/ 3 w 292"/>
                <a:gd name="T31" fmla="*/ 4 h 293"/>
                <a:gd name="T32" fmla="*/ 3 w 292"/>
                <a:gd name="T33" fmla="*/ 4 h 293"/>
                <a:gd name="T34" fmla="*/ 2 w 292"/>
                <a:gd name="T35" fmla="*/ 4 h 293"/>
                <a:gd name="T36" fmla="*/ 1 w 292"/>
                <a:gd name="T37" fmla="*/ 4 h 293"/>
                <a:gd name="T38" fmla="*/ 1 w 292"/>
                <a:gd name="T39" fmla="*/ 4 h 293"/>
                <a:gd name="T40" fmla="*/ 1 w 292"/>
                <a:gd name="T41" fmla="*/ 3 h 293"/>
                <a:gd name="T42" fmla="*/ 1 w 292"/>
                <a:gd name="T43" fmla="*/ 3 h 293"/>
                <a:gd name="T44" fmla="*/ 1 w 292"/>
                <a:gd name="T45" fmla="*/ 3 h 293"/>
                <a:gd name="T46" fmla="*/ 1 w 292"/>
                <a:gd name="T47" fmla="*/ 2 h 293"/>
                <a:gd name="T48" fmla="*/ 0 w 292"/>
                <a:gd name="T49" fmla="*/ 2 h 293"/>
                <a:gd name="T50" fmla="*/ 1 w 292"/>
                <a:gd name="T51" fmla="*/ 1 h 293"/>
                <a:gd name="T52" fmla="*/ 1 w 292"/>
                <a:gd name="T53" fmla="*/ 1 h 293"/>
                <a:gd name="T54" fmla="*/ 1 w 292"/>
                <a:gd name="T55" fmla="*/ 1 h 293"/>
                <a:gd name="T56" fmla="*/ 1 w 292"/>
                <a:gd name="T57" fmla="*/ 0 h 293"/>
                <a:gd name="T58" fmla="*/ 1 w 292"/>
                <a:gd name="T59" fmla="*/ 0 h 293"/>
                <a:gd name="T60" fmla="*/ 1 w 292"/>
                <a:gd name="T61" fmla="*/ 0 h 293"/>
                <a:gd name="T62" fmla="*/ 2 w 292"/>
                <a:gd name="T63" fmla="*/ 0 h 293"/>
                <a:gd name="T64" fmla="*/ 3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5"/>
                  </a:lnTo>
                  <a:lnTo>
                    <a:pt x="289" y="175"/>
                  </a:lnTo>
                  <a:lnTo>
                    <a:pt x="281" y="203"/>
                  </a:lnTo>
                  <a:lnTo>
                    <a:pt x="268" y="228"/>
                  </a:lnTo>
                  <a:lnTo>
                    <a:pt x="250" y="250"/>
                  </a:lnTo>
                  <a:lnTo>
                    <a:pt x="228" y="267"/>
                  </a:lnTo>
                  <a:lnTo>
                    <a:pt x="204" y="281"/>
                  </a:lnTo>
                  <a:lnTo>
                    <a:pt x="176" y="289"/>
                  </a:lnTo>
                  <a:lnTo>
                    <a:pt x="146" y="293"/>
                  </a:lnTo>
                  <a:lnTo>
                    <a:pt x="116" y="289"/>
                  </a:lnTo>
                  <a:lnTo>
                    <a:pt x="90" y="281"/>
                  </a:lnTo>
                  <a:lnTo>
                    <a:pt x="65" y="267"/>
                  </a:lnTo>
                  <a:lnTo>
                    <a:pt x="43" y="250"/>
                  </a:lnTo>
                  <a:lnTo>
                    <a:pt x="25" y="228"/>
                  </a:lnTo>
                  <a:lnTo>
                    <a:pt x="12" y="203"/>
                  </a:lnTo>
                  <a:lnTo>
                    <a:pt x="4" y="175"/>
                  </a:lnTo>
                  <a:lnTo>
                    <a:pt x="0" y="145"/>
                  </a:lnTo>
                  <a:lnTo>
                    <a:pt x="4" y="117"/>
                  </a:lnTo>
                  <a:lnTo>
                    <a:pt x="12" y="89"/>
                  </a:lnTo>
                  <a:lnTo>
                    <a:pt x="25" y="65"/>
                  </a:lnTo>
                  <a:lnTo>
                    <a:pt x="43" y="43"/>
                  </a:lnTo>
                  <a:lnTo>
                    <a:pt x="65" y="26"/>
                  </a:lnTo>
                  <a:lnTo>
                    <a:pt x="90" y="12"/>
                  </a:lnTo>
                  <a:lnTo>
                    <a:pt x="116" y="4"/>
                  </a:lnTo>
                  <a:lnTo>
                    <a:pt x="146" y="0"/>
                  </a:lnTo>
                  <a:close/>
                </a:path>
              </a:pathLst>
            </a:custGeom>
            <a:solidFill>
              <a:srgbClr val="FC223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1" name="Freeform 9"/>
            <p:cNvSpPr>
              <a:spLocks/>
            </p:cNvSpPr>
            <p:nvPr/>
          </p:nvSpPr>
          <p:spPr bwMode="auto">
            <a:xfrm>
              <a:off x="4942" y="566"/>
              <a:ext cx="53" cy="53"/>
            </a:xfrm>
            <a:custGeom>
              <a:avLst/>
              <a:gdLst>
                <a:gd name="T0" fmla="*/ 1 w 106"/>
                <a:gd name="T1" fmla="*/ 0 h 104"/>
                <a:gd name="T2" fmla="*/ 1 w 106"/>
                <a:gd name="T3" fmla="*/ 1 h 104"/>
                <a:gd name="T4" fmla="*/ 2 w 106"/>
                <a:gd name="T5" fmla="*/ 1 h 104"/>
                <a:gd name="T6" fmla="*/ 2 w 106"/>
                <a:gd name="T7" fmla="*/ 1 h 104"/>
                <a:gd name="T8" fmla="*/ 2 w 106"/>
                <a:gd name="T9" fmla="*/ 1 h 104"/>
                <a:gd name="T10" fmla="*/ 2 w 106"/>
                <a:gd name="T11" fmla="*/ 1 h 104"/>
                <a:gd name="T12" fmla="*/ 2 w 106"/>
                <a:gd name="T13" fmla="*/ 1 h 104"/>
                <a:gd name="T14" fmla="*/ 2 w 106"/>
                <a:gd name="T15" fmla="*/ 1 h 104"/>
                <a:gd name="T16" fmla="*/ 2 w 106"/>
                <a:gd name="T17" fmla="*/ 1 h 104"/>
                <a:gd name="T18" fmla="*/ 2 w 106"/>
                <a:gd name="T19" fmla="*/ 1 h 104"/>
                <a:gd name="T20" fmla="*/ 2 w 106"/>
                <a:gd name="T21" fmla="*/ 2 h 104"/>
                <a:gd name="T22" fmla="*/ 2 w 106"/>
                <a:gd name="T23" fmla="*/ 2 h 104"/>
                <a:gd name="T24" fmla="*/ 2 w 106"/>
                <a:gd name="T25" fmla="*/ 2 h 104"/>
                <a:gd name="T26" fmla="*/ 2 w 106"/>
                <a:gd name="T27" fmla="*/ 2 h 104"/>
                <a:gd name="T28" fmla="*/ 2 w 106"/>
                <a:gd name="T29" fmla="*/ 2 h 104"/>
                <a:gd name="T30" fmla="*/ 1 w 106"/>
                <a:gd name="T31" fmla="*/ 2 h 104"/>
                <a:gd name="T32" fmla="*/ 1 w 106"/>
                <a:gd name="T33" fmla="*/ 2 h 104"/>
                <a:gd name="T34" fmla="*/ 1 w 106"/>
                <a:gd name="T35" fmla="*/ 2 h 104"/>
                <a:gd name="T36" fmla="*/ 1 w 106"/>
                <a:gd name="T37" fmla="*/ 2 h 104"/>
                <a:gd name="T38" fmla="*/ 1 w 106"/>
                <a:gd name="T39" fmla="*/ 2 h 104"/>
                <a:gd name="T40" fmla="*/ 1 w 106"/>
                <a:gd name="T41" fmla="*/ 2 h 104"/>
                <a:gd name="T42" fmla="*/ 1 w 106"/>
                <a:gd name="T43" fmla="*/ 2 h 104"/>
                <a:gd name="T44" fmla="*/ 1 w 106"/>
                <a:gd name="T45" fmla="*/ 2 h 104"/>
                <a:gd name="T46" fmla="*/ 1 w 106"/>
                <a:gd name="T47" fmla="*/ 1 h 104"/>
                <a:gd name="T48" fmla="*/ 0 w 106"/>
                <a:gd name="T49" fmla="*/ 1 h 104"/>
                <a:gd name="T50" fmla="*/ 1 w 106"/>
                <a:gd name="T51" fmla="*/ 1 h 104"/>
                <a:gd name="T52" fmla="*/ 1 w 106"/>
                <a:gd name="T53" fmla="*/ 1 h 104"/>
                <a:gd name="T54" fmla="*/ 1 w 106"/>
                <a:gd name="T55" fmla="*/ 1 h 104"/>
                <a:gd name="T56" fmla="*/ 1 w 106"/>
                <a:gd name="T57" fmla="*/ 1 h 104"/>
                <a:gd name="T58" fmla="*/ 1 w 106"/>
                <a:gd name="T59" fmla="*/ 1 h 104"/>
                <a:gd name="T60" fmla="*/ 1 w 106"/>
                <a:gd name="T61" fmla="*/ 1 h 104"/>
                <a:gd name="T62" fmla="*/ 1 w 106"/>
                <a:gd name="T63" fmla="*/ 1 h 104"/>
                <a:gd name="T64" fmla="*/ 1 w 106"/>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4"/>
                <a:gd name="T101" fmla="*/ 106 w 106"/>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4">
                  <a:moveTo>
                    <a:pt x="53" y="0"/>
                  </a:moveTo>
                  <a:lnTo>
                    <a:pt x="63" y="1"/>
                  </a:lnTo>
                  <a:lnTo>
                    <a:pt x="73" y="4"/>
                  </a:lnTo>
                  <a:lnTo>
                    <a:pt x="83" y="9"/>
                  </a:lnTo>
                  <a:lnTo>
                    <a:pt x="90" y="15"/>
                  </a:lnTo>
                  <a:lnTo>
                    <a:pt x="96" y="23"/>
                  </a:lnTo>
                  <a:lnTo>
                    <a:pt x="101" y="31"/>
                  </a:lnTo>
                  <a:lnTo>
                    <a:pt x="105" y="41"/>
                  </a:lnTo>
                  <a:lnTo>
                    <a:pt x="106" y="51"/>
                  </a:lnTo>
                  <a:lnTo>
                    <a:pt x="105" y="62"/>
                  </a:lnTo>
                  <a:lnTo>
                    <a:pt x="101" y="72"/>
                  </a:lnTo>
                  <a:lnTo>
                    <a:pt x="96" y="81"/>
                  </a:lnTo>
                  <a:lnTo>
                    <a:pt x="90" y="89"/>
                  </a:lnTo>
                  <a:lnTo>
                    <a:pt x="83" y="95"/>
                  </a:lnTo>
                  <a:lnTo>
                    <a:pt x="73" y="100"/>
                  </a:lnTo>
                  <a:lnTo>
                    <a:pt x="63" y="103"/>
                  </a:lnTo>
                  <a:lnTo>
                    <a:pt x="53" y="104"/>
                  </a:lnTo>
                  <a:lnTo>
                    <a:pt x="42" y="103"/>
                  </a:lnTo>
                  <a:lnTo>
                    <a:pt x="32" y="100"/>
                  </a:lnTo>
                  <a:lnTo>
                    <a:pt x="23" y="95"/>
                  </a:lnTo>
                  <a:lnTo>
                    <a:pt x="15" y="89"/>
                  </a:lnTo>
                  <a:lnTo>
                    <a:pt x="9" y="81"/>
                  </a:lnTo>
                  <a:lnTo>
                    <a:pt x="4" y="72"/>
                  </a:lnTo>
                  <a:lnTo>
                    <a:pt x="1" y="62"/>
                  </a:lnTo>
                  <a:lnTo>
                    <a:pt x="0" y="51"/>
                  </a:lnTo>
                  <a:lnTo>
                    <a:pt x="1" y="41"/>
                  </a:lnTo>
                  <a:lnTo>
                    <a:pt x="4" y="31"/>
                  </a:lnTo>
                  <a:lnTo>
                    <a:pt x="9" y="23"/>
                  </a:lnTo>
                  <a:lnTo>
                    <a:pt x="15" y="15"/>
                  </a:lnTo>
                  <a:lnTo>
                    <a:pt x="23" y="9"/>
                  </a:lnTo>
                  <a:lnTo>
                    <a:pt x="32" y="4"/>
                  </a:lnTo>
                  <a:lnTo>
                    <a:pt x="42" y="1"/>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2" name="Freeform 10"/>
            <p:cNvSpPr>
              <a:spLocks/>
            </p:cNvSpPr>
            <p:nvPr/>
          </p:nvSpPr>
          <p:spPr bwMode="auto">
            <a:xfrm>
              <a:off x="5075" y="240"/>
              <a:ext cx="104" cy="168"/>
            </a:xfrm>
            <a:custGeom>
              <a:avLst/>
              <a:gdLst>
                <a:gd name="T0" fmla="*/ 0 w 209"/>
                <a:gd name="T1" fmla="*/ 6 h 336"/>
                <a:gd name="T2" fmla="*/ 3 w 209"/>
                <a:gd name="T3" fmla="*/ 3 h 336"/>
                <a:gd name="T4" fmla="*/ 3 w 209"/>
                <a:gd name="T5" fmla="*/ 0 h 336"/>
                <a:gd name="T6" fmla="*/ 0 w 209"/>
                <a:gd name="T7" fmla="*/ 3 h 336"/>
                <a:gd name="T8" fmla="*/ 0 w 209"/>
                <a:gd name="T9" fmla="*/ 6 h 336"/>
                <a:gd name="T10" fmla="*/ 0 60000 65536"/>
                <a:gd name="T11" fmla="*/ 0 60000 65536"/>
                <a:gd name="T12" fmla="*/ 0 60000 65536"/>
                <a:gd name="T13" fmla="*/ 0 60000 65536"/>
                <a:gd name="T14" fmla="*/ 0 60000 65536"/>
                <a:gd name="T15" fmla="*/ 0 w 209"/>
                <a:gd name="T16" fmla="*/ 0 h 336"/>
                <a:gd name="T17" fmla="*/ 209 w 209"/>
                <a:gd name="T18" fmla="*/ 336 h 336"/>
              </a:gdLst>
              <a:ahLst/>
              <a:cxnLst>
                <a:cxn ang="T10">
                  <a:pos x="T0" y="T1"/>
                </a:cxn>
                <a:cxn ang="T11">
                  <a:pos x="T2" y="T3"/>
                </a:cxn>
                <a:cxn ang="T12">
                  <a:pos x="T4" y="T5"/>
                </a:cxn>
                <a:cxn ang="T13">
                  <a:pos x="T6" y="T7"/>
                </a:cxn>
                <a:cxn ang="T14">
                  <a:pos x="T8" y="T9"/>
                </a:cxn>
              </a:cxnLst>
              <a:rect l="T15" t="T16" r="T17" b="T18"/>
              <a:pathLst>
                <a:path w="209" h="336">
                  <a:moveTo>
                    <a:pt x="4" y="336"/>
                  </a:moveTo>
                  <a:lnTo>
                    <a:pt x="207" y="131"/>
                  </a:lnTo>
                  <a:lnTo>
                    <a:pt x="209" y="0"/>
                  </a:lnTo>
                  <a:lnTo>
                    <a:pt x="0" y="199"/>
                  </a:lnTo>
                  <a:lnTo>
                    <a:pt x="4" y="336"/>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3" name="Freeform 11"/>
            <p:cNvSpPr>
              <a:spLocks/>
            </p:cNvSpPr>
            <p:nvPr/>
          </p:nvSpPr>
          <p:spPr bwMode="auto">
            <a:xfrm>
              <a:off x="5075" y="303"/>
              <a:ext cx="106" cy="107"/>
            </a:xfrm>
            <a:custGeom>
              <a:avLst/>
              <a:gdLst>
                <a:gd name="T0" fmla="*/ 4 w 211"/>
                <a:gd name="T1" fmla="*/ 1 h 213"/>
                <a:gd name="T2" fmla="*/ 4 w 211"/>
                <a:gd name="T3" fmla="*/ 1 h 213"/>
                <a:gd name="T4" fmla="*/ 0 w 211"/>
                <a:gd name="T5" fmla="*/ 4 h 213"/>
                <a:gd name="T6" fmla="*/ 1 w 211"/>
                <a:gd name="T7" fmla="*/ 4 h 213"/>
                <a:gd name="T8" fmla="*/ 4 w 211"/>
                <a:gd name="T9" fmla="*/ 1 h 213"/>
                <a:gd name="T10" fmla="*/ 4 w 211"/>
                <a:gd name="T11" fmla="*/ 1 h 213"/>
                <a:gd name="T12" fmla="*/ 4 w 211"/>
                <a:gd name="T13" fmla="*/ 1 h 213"/>
                <a:gd name="T14" fmla="*/ 4 w 211"/>
                <a:gd name="T15" fmla="*/ 1 h 213"/>
                <a:gd name="T16" fmla="*/ 4 w 211"/>
                <a:gd name="T17" fmla="*/ 1 h 213"/>
                <a:gd name="T18" fmla="*/ 4 w 211"/>
                <a:gd name="T19" fmla="*/ 0 h 213"/>
                <a:gd name="T20" fmla="*/ 4 w 211"/>
                <a:gd name="T21" fmla="*/ 1 h 213"/>
                <a:gd name="T22" fmla="*/ 4 w 211"/>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213"/>
                <a:gd name="T38" fmla="*/ 211 w 211"/>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213">
                  <a:moveTo>
                    <a:pt x="200" y="4"/>
                  </a:moveTo>
                  <a:lnTo>
                    <a:pt x="202" y="1"/>
                  </a:lnTo>
                  <a:lnTo>
                    <a:pt x="0" y="206"/>
                  </a:lnTo>
                  <a:lnTo>
                    <a:pt x="7" y="213"/>
                  </a:lnTo>
                  <a:lnTo>
                    <a:pt x="209" y="8"/>
                  </a:lnTo>
                  <a:lnTo>
                    <a:pt x="211" y="4"/>
                  </a:lnTo>
                  <a:lnTo>
                    <a:pt x="209" y="8"/>
                  </a:lnTo>
                  <a:lnTo>
                    <a:pt x="210" y="4"/>
                  </a:lnTo>
                  <a:lnTo>
                    <a:pt x="209" y="1"/>
                  </a:lnTo>
                  <a:lnTo>
                    <a:pt x="206" y="0"/>
                  </a:lnTo>
                  <a:lnTo>
                    <a:pt x="202" y="1"/>
                  </a:lnTo>
                  <a:lnTo>
                    <a:pt x="20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4" name="Freeform 12"/>
            <p:cNvSpPr>
              <a:spLocks/>
            </p:cNvSpPr>
            <p:nvPr/>
          </p:nvSpPr>
          <p:spPr bwMode="auto">
            <a:xfrm>
              <a:off x="5175" y="237"/>
              <a:ext cx="7" cy="69"/>
            </a:xfrm>
            <a:custGeom>
              <a:avLst/>
              <a:gdLst>
                <a:gd name="T0" fmla="*/ 1 w 14"/>
                <a:gd name="T1" fmla="*/ 1 h 137"/>
                <a:gd name="T2" fmla="*/ 1 w 14"/>
                <a:gd name="T3" fmla="*/ 1 h 137"/>
                <a:gd name="T4" fmla="*/ 0 w 14"/>
                <a:gd name="T5" fmla="*/ 3 h 137"/>
                <a:gd name="T6" fmla="*/ 1 w 14"/>
                <a:gd name="T7" fmla="*/ 3 h 137"/>
                <a:gd name="T8" fmla="*/ 1 w 14"/>
                <a:gd name="T9" fmla="*/ 1 h 137"/>
                <a:gd name="T10" fmla="*/ 1 w 14"/>
                <a:gd name="T11" fmla="*/ 1 h 137"/>
                <a:gd name="T12" fmla="*/ 1 w 14"/>
                <a:gd name="T13" fmla="*/ 1 h 137"/>
                <a:gd name="T14" fmla="*/ 1 w 14"/>
                <a:gd name="T15" fmla="*/ 1 h 137"/>
                <a:gd name="T16" fmla="*/ 1 w 14"/>
                <a:gd name="T17" fmla="*/ 0 h 137"/>
                <a:gd name="T18" fmla="*/ 1 w 14"/>
                <a:gd name="T19" fmla="*/ 1 h 137"/>
                <a:gd name="T20" fmla="*/ 1 w 14"/>
                <a:gd name="T21" fmla="*/ 1 h 137"/>
                <a:gd name="T22" fmla="*/ 1 w 14"/>
                <a:gd name="T23" fmla="*/ 1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37"/>
                <a:gd name="T38" fmla="*/ 14 w 14"/>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37">
                  <a:moveTo>
                    <a:pt x="11" y="9"/>
                  </a:moveTo>
                  <a:lnTo>
                    <a:pt x="2" y="6"/>
                  </a:lnTo>
                  <a:lnTo>
                    <a:pt x="0" y="137"/>
                  </a:lnTo>
                  <a:lnTo>
                    <a:pt x="11" y="137"/>
                  </a:lnTo>
                  <a:lnTo>
                    <a:pt x="14" y="6"/>
                  </a:lnTo>
                  <a:lnTo>
                    <a:pt x="4" y="3"/>
                  </a:lnTo>
                  <a:lnTo>
                    <a:pt x="14" y="6"/>
                  </a:lnTo>
                  <a:lnTo>
                    <a:pt x="11" y="3"/>
                  </a:lnTo>
                  <a:lnTo>
                    <a:pt x="8" y="0"/>
                  </a:lnTo>
                  <a:lnTo>
                    <a:pt x="4" y="3"/>
                  </a:lnTo>
                  <a:lnTo>
                    <a:pt x="2" y="6"/>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5" name="Freeform 13"/>
            <p:cNvSpPr>
              <a:spLocks/>
            </p:cNvSpPr>
            <p:nvPr/>
          </p:nvSpPr>
          <p:spPr bwMode="auto">
            <a:xfrm>
              <a:off x="5072" y="238"/>
              <a:ext cx="109" cy="104"/>
            </a:xfrm>
            <a:custGeom>
              <a:avLst/>
              <a:gdLst>
                <a:gd name="T0" fmla="*/ 1 w 218"/>
                <a:gd name="T1" fmla="*/ 4 h 207"/>
                <a:gd name="T2" fmla="*/ 1 w 218"/>
                <a:gd name="T3" fmla="*/ 4 h 207"/>
                <a:gd name="T4" fmla="*/ 4 w 218"/>
                <a:gd name="T5" fmla="*/ 1 h 207"/>
                <a:gd name="T6" fmla="*/ 4 w 218"/>
                <a:gd name="T7" fmla="*/ 0 h 207"/>
                <a:gd name="T8" fmla="*/ 1 w 218"/>
                <a:gd name="T9" fmla="*/ 4 h 207"/>
                <a:gd name="T10" fmla="*/ 0 w 218"/>
                <a:gd name="T11" fmla="*/ 4 h 207"/>
                <a:gd name="T12" fmla="*/ 1 w 218"/>
                <a:gd name="T13" fmla="*/ 4 h 207"/>
                <a:gd name="T14" fmla="*/ 1 w 218"/>
                <a:gd name="T15" fmla="*/ 4 h 207"/>
                <a:gd name="T16" fmla="*/ 1 w 218"/>
                <a:gd name="T17" fmla="*/ 4 h 207"/>
                <a:gd name="T18" fmla="*/ 1 w 218"/>
                <a:gd name="T19" fmla="*/ 4 h 207"/>
                <a:gd name="T20" fmla="*/ 1 w 218"/>
                <a:gd name="T21" fmla="*/ 4 h 207"/>
                <a:gd name="T22" fmla="*/ 1 w 218"/>
                <a:gd name="T23" fmla="*/ 4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8"/>
                <a:gd name="T37" fmla="*/ 0 h 207"/>
                <a:gd name="T38" fmla="*/ 218 w 218"/>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8" h="207">
                  <a:moveTo>
                    <a:pt x="11" y="202"/>
                  </a:moveTo>
                  <a:lnTo>
                    <a:pt x="9" y="206"/>
                  </a:lnTo>
                  <a:lnTo>
                    <a:pt x="218" y="6"/>
                  </a:lnTo>
                  <a:lnTo>
                    <a:pt x="211" y="0"/>
                  </a:lnTo>
                  <a:lnTo>
                    <a:pt x="2" y="199"/>
                  </a:lnTo>
                  <a:lnTo>
                    <a:pt x="0" y="202"/>
                  </a:lnTo>
                  <a:lnTo>
                    <a:pt x="2" y="199"/>
                  </a:lnTo>
                  <a:lnTo>
                    <a:pt x="1" y="202"/>
                  </a:lnTo>
                  <a:lnTo>
                    <a:pt x="2" y="206"/>
                  </a:lnTo>
                  <a:lnTo>
                    <a:pt x="6" y="207"/>
                  </a:lnTo>
                  <a:lnTo>
                    <a:pt x="9" y="206"/>
                  </a:lnTo>
                  <a:lnTo>
                    <a:pt x="11"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6" name="Freeform 14"/>
            <p:cNvSpPr>
              <a:spLocks/>
            </p:cNvSpPr>
            <p:nvPr/>
          </p:nvSpPr>
          <p:spPr bwMode="auto">
            <a:xfrm>
              <a:off x="5072" y="340"/>
              <a:ext cx="8" cy="70"/>
            </a:xfrm>
            <a:custGeom>
              <a:avLst/>
              <a:gdLst>
                <a:gd name="T0" fmla="*/ 1 w 16"/>
                <a:gd name="T1" fmla="*/ 2 h 142"/>
                <a:gd name="T2" fmla="*/ 1 w 16"/>
                <a:gd name="T3" fmla="*/ 2 h 142"/>
                <a:gd name="T4" fmla="*/ 1 w 16"/>
                <a:gd name="T5" fmla="*/ 0 h 142"/>
                <a:gd name="T6" fmla="*/ 0 w 16"/>
                <a:gd name="T7" fmla="*/ 0 h 142"/>
                <a:gd name="T8" fmla="*/ 1 w 16"/>
                <a:gd name="T9" fmla="*/ 2 h 142"/>
                <a:gd name="T10" fmla="*/ 1 w 16"/>
                <a:gd name="T11" fmla="*/ 2 h 142"/>
                <a:gd name="T12" fmla="*/ 1 w 16"/>
                <a:gd name="T13" fmla="*/ 2 h 142"/>
                <a:gd name="T14" fmla="*/ 1 w 16"/>
                <a:gd name="T15" fmla="*/ 2 h 142"/>
                <a:gd name="T16" fmla="*/ 1 w 16"/>
                <a:gd name="T17" fmla="*/ 2 h 142"/>
                <a:gd name="T18" fmla="*/ 1 w 16"/>
                <a:gd name="T19" fmla="*/ 2 h 142"/>
                <a:gd name="T20" fmla="*/ 1 w 16"/>
                <a:gd name="T21" fmla="*/ 2 h 142"/>
                <a:gd name="T22" fmla="*/ 1 w 16"/>
                <a:gd name="T23" fmla="*/ 2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7"/>
                  </a:lnTo>
                  <a:lnTo>
                    <a:pt x="11" y="0"/>
                  </a:lnTo>
                  <a:lnTo>
                    <a:pt x="0" y="0"/>
                  </a:lnTo>
                  <a:lnTo>
                    <a:pt x="4" y="137"/>
                  </a:lnTo>
                  <a:lnTo>
                    <a:pt x="14" y="141"/>
                  </a:lnTo>
                  <a:lnTo>
                    <a:pt x="4" y="137"/>
                  </a:lnTo>
                  <a:lnTo>
                    <a:pt x="7" y="141"/>
                  </a:lnTo>
                  <a:lnTo>
                    <a:pt x="10" y="142"/>
                  </a:lnTo>
                  <a:lnTo>
                    <a:pt x="14" y="141"/>
                  </a:lnTo>
                  <a:lnTo>
                    <a:pt x="16" y="137"/>
                  </a:lnTo>
                  <a:lnTo>
                    <a:pt x="7"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7" name="Freeform 15"/>
            <p:cNvSpPr>
              <a:spLocks/>
            </p:cNvSpPr>
            <p:nvPr/>
          </p:nvSpPr>
          <p:spPr bwMode="auto">
            <a:xfrm>
              <a:off x="5127" y="306"/>
              <a:ext cx="137" cy="138"/>
            </a:xfrm>
            <a:custGeom>
              <a:avLst/>
              <a:gdLst>
                <a:gd name="T0" fmla="*/ 0 w 275"/>
                <a:gd name="T1" fmla="*/ 5 h 276"/>
                <a:gd name="T2" fmla="*/ 2 w 275"/>
                <a:gd name="T3" fmla="*/ 1 h 276"/>
                <a:gd name="T4" fmla="*/ 4 w 275"/>
                <a:gd name="T5" fmla="*/ 0 h 276"/>
                <a:gd name="T6" fmla="*/ 2 w 275"/>
                <a:gd name="T7" fmla="*/ 4 h 276"/>
                <a:gd name="T8" fmla="*/ 0 w 275"/>
                <a:gd name="T9" fmla="*/ 5 h 276"/>
                <a:gd name="T10" fmla="*/ 0 60000 65536"/>
                <a:gd name="T11" fmla="*/ 0 60000 65536"/>
                <a:gd name="T12" fmla="*/ 0 60000 65536"/>
                <a:gd name="T13" fmla="*/ 0 60000 65536"/>
                <a:gd name="T14" fmla="*/ 0 60000 65536"/>
                <a:gd name="T15" fmla="*/ 0 w 275"/>
                <a:gd name="T16" fmla="*/ 0 h 276"/>
                <a:gd name="T17" fmla="*/ 275 w 275"/>
                <a:gd name="T18" fmla="*/ 276 h 276"/>
              </a:gdLst>
              <a:ahLst/>
              <a:cxnLst>
                <a:cxn ang="T10">
                  <a:pos x="T0" y="T1"/>
                </a:cxn>
                <a:cxn ang="T11">
                  <a:pos x="T2" y="T3"/>
                </a:cxn>
                <a:cxn ang="T12">
                  <a:pos x="T4" y="T5"/>
                </a:cxn>
                <a:cxn ang="T13">
                  <a:pos x="T6" y="T7"/>
                </a:cxn>
                <a:cxn ang="T14">
                  <a:pos x="T8" y="T9"/>
                </a:cxn>
              </a:cxnLst>
              <a:rect l="T15" t="T16" r="T17" b="T18"/>
              <a:pathLst>
                <a:path w="275" h="276">
                  <a:moveTo>
                    <a:pt x="0" y="276"/>
                  </a:moveTo>
                  <a:lnTo>
                    <a:pt x="148" y="32"/>
                  </a:lnTo>
                  <a:lnTo>
                    <a:pt x="275" y="0"/>
                  </a:lnTo>
                  <a:lnTo>
                    <a:pt x="144" y="245"/>
                  </a:lnTo>
                  <a:lnTo>
                    <a:pt x="0" y="276"/>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8" name="Freeform 16"/>
            <p:cNvSpPr>
              <a:spLocks/>
            </p:cNvSpPr>
            <p:nvPr/>
          </p:nvSpPr>
          <p:spPr bwMode="auto">
            <a:xfrm>
              <a:off x="5124" y="319"/>
              <a:ext cx="79" cy="126"/>
            </a:xfrm>
            <a:custGeom>
              <a:avLst/>
              <a:gdLst>
                <a:gd name="T0" fmla="*/ 3 w 158"/>
                <a:gd name="T1" fmla="*/ 0 h 252"/>
                <a:gd name="T2" fmla="*/ 3 w 158"/>
                <a:gd name="T3" fmla="*/ 1 h 252"/>
                <a:gd name="T4" fmla="*/ 0 w 158"/>
                <a:gd name="T5" fmla="*/ 4 h 252"/>
                <a:gd name="T6" fmla="*/ 1 w 158"/>
                <a:gd name="T7" fmla="*/ 4 h 252"/>
                <a:gd name="T8" fmla="*/ 3 w 158"/>
                <a:gd name="T9" fmla="*/ 1 h 252"/>
                <a:gd name="T10" fmla="*/ 3 w 158"/>
                <a:gd name="T11" fmla="*/ 1 h 252"/>
                <a:gd name="T12" fmla="*/ 3 w 158"/>
                <a:gd name="T13" fmla="*/ 1 h 252"/>
                <a:gd name="T14" fmla="*/ 3 w 158"/>
                <a:gd name="T15" fmla="*/ 1 h 252"/>
                <a:gd name="T16" fmla="*/ 3 w 158"/>
                <a:gd name="T17" fmla="*/ 1 h 252"/>
                <a:gd name="T18" fmla="*/ 3 w 158"/>
                <a:gd name="T19" fmla="*/ 1 h 252"/>
                <a:gd name="T20" fmla="*/ 3 w 158"/>
                <a:gd name="T21" fmla="*/ 1 h 252"/>
                <a:gd name="T22" fmla="*/ 3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7"/>
                  </a:lnTo>
                  <a:lnTo>
                    <a:pt x="10" y="252"/>
                  </a:lnTo>
                  <a:lnTo>
                    <a:pt x="158" y="8"/>
                  </a:lnTo>
                  <a:lnTo>
                    <a:pt x="155" y="11"/>
                  </a:lnTo>
                  <a:lnTo>
                    <a:pt x="158" y="8"/>
                  </a:lnTo>
                  <a:lnTo>
                    <a:pt x="158" y="4"/>
                  </a:lnTo>
                  <a:lnTo>
                    <a:pt x="156" y="1"/>
                  </a:lnTo>
                  <a:lnTo>
                    <a:pt x="151" y="1"/>
                  </a:lnTo>
                  <a:lnTo>
                    <a:pt x="149" y="3"/>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69" name="Freeform 17"/>
            <p:cNvSpPr>
              <a:spLocks/>
            </p:cNvSpPr>
            <p:nvPr/>
          </p:nvSpPr>
          <p:spPr bwMode="auto">
            <a:xfrm>
              <a:off x="5200" y="303"/>
              <a:ext cx="67" cy="22"/>
            </a:xfrm>
            <a:custGeom>
              <a:avLst/>
              <a:gdLst>
                <a:gd name="T0" fmla="*/ 2 w 134"/>
                <a:gd name="T1" fmla="*/ 1 h 44"/>
                <a:gd name="T2" fmla="*/ 2 w 134"/>
                <a:gd name="T3" fmla="*/ 0 h 44"/>
                <a:gd name="T4" fmla="*/ 0 w 134"/>
                <a:gd name="T5" fmla="*/ 1 h 44"/>
                <a:gd name="T6" fmla="*/ 1 w 134"/>
                <a:gd name="T7" fmla="*/ 1 h 44"/>
                <a:gd name="T8" fmla="*/ 2 w 134"/>
                <a:gd name="T9" fmla="*/ 1 h 44"/>
                <a:gd name="T10" fmla="*/ 2 w 134"/>
                <a:gd name="T11" fmla="*/ 1 h 44"/>
                <a:gd name="T12" fmla="*/ 2 w 134"/>
                <a:gd name="T13" fmla="*/ 1 h 44"/>
                <a:gd name="T14" fmla="*/ 2 w 134"/>
                <a:gd name="T15" fmla="*/ 1 h 44"/>
                <a:gd name="T16" fmla="*/ 2 w 134"/>
                <a:gd name="T17" fmla="*/ 1 h 44"/>
                <a:gd name="T18" fmla="*/ 2 w 134"/>
                <a:gd name="T19" fmla="*/ 1 h 44"/>
                <a:gd name="T20" fmla="*/ 2 w 134"/>
                <a:gd name="T21" fmla="*/ 0 h 44"/>
                <a:gd name="T22" fmla="*/ 2 w 134"/>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4"/>
                <a:gd name="T38" fmla="*/ 134 w 134"/>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4">
                  <a:moveTo>
                    <a:pt x="133" y="9"/>
                  </a:moveTo>
                  <a:lnTo>
                    <a:pt x="127" y="0"/>
                  </a:lnTo>
                  <a:lnTo>
                    <a:pt x="0" y="33"/>
                  </a:lnTo>
                  <a:lnTo>
                    <a:pt x="3" y="44"/>
                  </a:lnTo>
                  <a:lnTo>
                    <a:pt x="129" y="12"/>
                  </a:lnTo>
                  <a:lnTo>
                    <a:pt x="123" y="4"/>
                  </a:lnTo>
                  <a:lnTo>
                    <a:pt x="129" y="12"/>
                  </a:lnTo>
                  <a:lnTo>
                    <a:pt x="133" y="10"/>
                  </a:lnTo>
                  <a:lnTo>
                    <a:pt x="134" y="5"/>
                  </a:lnTo>
                  <a:lnTo>
                    <a:pt x="131" y="2"/>
                  </a:lnTo>
                  <a:lnTo>
                    <a:pt x="127" y="0"/>
                  </a:lnTo>
                  <a:lnTo>
                    <a:pt x="133"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0" name="Freeform 18"/>
            <p:cNvSpPr>
              <a:spLocks/>
            </p:cNvSpPr>
            <p:nvPr/>
          </p:nvSpPr>
          <p:spPr bwMode="auto">
            <a:xfrm>
              <a:off x="5196" y="304"/>
              <a:ext cx="70" cy="127"/>
            </a:xfrm>
            <a:custGeom>
              <a:avLst/>
              <a:gdLst>
                <a:gd name="T0" fmla="*/ 0 w 141"/>
                <a:gd name="T1" fmla="*/ 4 h 253"/>
                <a:gd name="T2" fmla="*/ 0 w 141"/>
                <a:gd name="T3" fmla="*/ 4 h 253"/>
                <a:gd name="T4" fmla="*/ 2 w 141"/>
                <a:gd name="T5" fmla="*/ 1 h 253"/>
                <a:gd name="T6" fmla="*/ 2 w 141"/>
                <a:gd name="T7" fmla="*/ 0 h 253"/>
                <a:gd name="T8" fmla="*/ 0 w 141"/>
                <a:gd name="T9" fmla="*/ 4 h 253"/>
                <a:gd name="T10" fmla="*/ 0 w 141"/>
                <a:gd name="T11" fmla="*/ 4 h 253"/>
                <a:gd name="T12" fmla="*/ 0 w 141"/>
                <a:gd name="T13" fmla="*/ 4 h 253"/>
                <a:gd name="T14" fmla="*/ 0 w 141"/>
                <a:gd name="T15" fmla="*/ 4 h 253"/>
                <a:gd name="T16" fmla="*/ 0 w 141"/>
                <a:gd name="T17" fmla="*/ 4 h 253"/>
                <a:gd name="T18" fmla="*/ 0 w 141"/>
                <a:gd name="T19" fmla="*/ 4 h 253"/>
                <a:gd name="T20" fmla="*/ 0 w 141"/>
                <a:gd name="T21" fmla="*/ 4 h 253"/>
                <a:gd name="T22" fmla="*/ 0 w 141"/>
                <a:gd name="T23" fmla="*/ 4 h 2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3"/>
                <a:gd name="T38" fmla="*/ 141 w 141"/>
                <a:gd name="T39" fmla="*/ 253 h 2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3">
                  <a:moveTo>
                    <a:pt x="6" y="253"/>
                  </a:moveTo>
                  <a:lnTo>
                    <a:pt x="9" y="250"/>
                  </a:lnTo>
                  <a:lnTo>
                    <a:pt x="141" y="5"/>
                  </a:lnTo>
                  <a:lnTo>
                    <a:pt x="131" y="0"/>
                  </a:lnTo>
                  <a:lnTo>
                    <a:pt x="0" y="245"/>
                  </a:lnTo>
                  <a:lnTo>
                    <a:pt x="4" y="242"/>
                  </a:lnTo>
                  <a:lnTo>
                    <a:pt x="0" y="245"/>
                  </a:lnTo>
                  <a:lnTo>
                    <a:pt x="0" y="249"/>
                  </a:lnTo>
                  <a:lnTo>
                    <a:pt x="4" y="252"/>
                  </a:lnTo>
                  <a:lnTo>
                    <a:pt x="7" y="252"/>
                  </a:lnTo>
                  <a:lnTo>
                    <a:pt x="9" y="250"/>
                  </a:lnTo>
                  <a:lnTo>
                    <a:pt x="6" y="2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1" name="Freeform 19"/>
            <p:cNvSpPr>
              <a:spLocks/>
            </p:cNvSpPr>
            <p:nvPr/>
          </p:nvSpPr>
          <p:spPr bwMode="auto">
            <a:xfrm>
              <a:off x="5124" y="425"/>
              <a:ext cx="75" cy="22"/>
            </a:xfrm>
            <a:custGeom>
              <a:avLst/>
              <a:gdLst>
                <a:gd name="T0" fmla="*/ 0 w 150"/>
                <a:gd name="T1" fmla="*/ 1 h 42"/>
                <a:gd name="T2" fmla="*/ 1 w 150"/>
                <a:gd name="T3" fmla="*/ 1 h 42"/>
                <a:gd name="T4" fmla="*/ 3 w 150"/>
                <a:gd name="T5" fmla="*/ 1 h 42"/>
                <a:gd name="T6" fmla="*/ 3 w 150"/>
                <a:gd name="T7" fmla="*/ 0 h 42"/>
                <a:gd name="T8" fmla="*/ 1 w 150"/>
                <a:gd name="T9" fmla="*/ 1 h 42"/>
                <a:gd name="T10" fmla="*/ 1 w 150"/>
                <a:gd name="T11" fmla="*/ 1 h 42"/>
                <a:gd name="T12" fmla="*/ 1 w 150"/>
                <a:gd name="T13" fmla="*/ 1 h 42"/>
                <a:gd name="T14" fmla="*/ 0 w 150"/>
                <a:gd name="T15" fmla="*/ 1 h 42"/>
                <a:gd name="T16" fmla="*/ 0 w 150"/>
                <a:gd name="T17" fmla="*/ 1 h 42"/>
                <a:gd name="T18" fmla="*/ 1 w 150"/>
                <a:gd name="T19" fmla="*/ 1 h 42"/>
                <a:gd name="T20" fmla="*/ 1 w 150"/>
                <a:gd name="T21" fmla="*/ 1 h 42"/>
                <a:gd name="T22" fmla="*/ 0 w 150"/>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2"/>
                <a:gd name="T38" fmla="*/ 150 w 150"/>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2">
                  <a:moveTo>
                    <a:pt x="0" y="34"/>
                  </a:moveTo>
                  <a:lnTo>
                    <a:pt x="6" y="42"/>
                  </a:lnTo>
                  <a:lnTo>
                    <a:pt x="150" y="11"/>
                  </a:lnTo>
                  <a:lnTo>
                    <a:pt x="148" y="0"/>
                  </a:lnTo>
                  <a:lnTo>
                    <a:pt x="4" y="31"/>
                  </a:lnTo>
                  <a:lnTo>
                    <a:pt x="10" y="39"/>
                  </a:lnTo>
                  <a:lnTo>
                    <a:pt x="4" y="31"/>
                  </a:lnTo>
                  <a:lnTo>
                    <a:pt x="0" y="33"/>
                  </a:lnTo>
                  <a:lnTo>
                    <a:pt x="0" y="38"/>
                  </a:lnTo>
                  <a:lnTo>
                    <a:pt x="2" y="41"/>
                  </a:lnTo>
                  <a:lnTo>
                    <a:pt x="6" y="4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2" name="Freeform 20"/>
            <p:cNvSpPr>
              <a:spLocks/>
            </p:cNvSpPr>
            <p:nvPr/>
          </p:nvSpPr>
          <p:spPr bwMode="auto">
            <a:xfrm>
              <a:off x="5022" y="298"/>
              <a:ext cx="182" cy="212"/>
            </a:xfrm>
            <a:custGeom>
              <a:avLst/>
              <a:gdLst>
                <a:gd name="T0" fmla="*/ 0 w 362"/>
                <a:gd name="T1" fmla="*/ 5 h 426"/>
                <a:gd name="T2" fmla="*/ 1 w 362"/>
                <a:gd name="T3" fmla="*/ 5 h 426"/>
                <a:gd name="T4" fmla="*/ 1 w 362"/>
                <a:gd name="T5" fmla="*/ 5 h 426"/>
                <a:gd name="T6" fmla="*/ 1 w 362"/>
                <a:gd name="T7" fmla="*/ 6 h 426"/>
                <a:gd name="T8" fmla="*/ 1 w 362"/>
                <a:gd name="T9" fmla="*/ 6 h 426"/>
                <a:gd name="T10" fmla="*/ 1 w 362"/>
                <a:gd name="T11" fmla="*/ 6 h 426"/>
                <a:gd name="T12" fmla="*/ 2 w 362"/>
                <a:gd name="T13" fmla="*/ 6 h 426"/>
                <a:gd name="T14" fmla="*/ 2 w 362"/>
                <a:gd name="T15" fmla="*/ 6 h 426"/>
                <a:gd name="T16" fmla="*/ 2 w 362"/>
                <a:gd name="T17" fmla="*/ 6 h 426"/>
                <a:gd name="T18" fmla="*/ 2 w 362"/>
                <a:gd name="T19" fmla="*/ 6 h 426"/>
                <a:gd name="T20" fmla="*/ 3 w 362"/>
                <a:gd name="T21" fmla="*/ 6 h 426"/>
                <a:gd name="T22" fmla="*/ 3 w 362"/>
                <a:gd name="T23" fmla="*/ 5 h 426"/>
                <a:gd name="T24" fmla="*/ 3 w 362"/>
                <a:gd name="T25" fmla="*/ 5 h 426"/>
                <a:gd name="T26" fmla="*/ 3 w 362"/>
                <a:gd name="T27" fmla="*/ 5 h 426"/>
                <a:gd name="T28" fmla="*/ 4 w 362"/>
                <a:gd name="T29" fmla="*/ 4 h 426"/>
                <a:gd name="T30" fmla="*/ 4 w 362"/>
                <a:gd name="T31" fmla="*/ 4 h 426"/>
                <a:gd name="T32" fmla="*/ 4 w 362"/>
                <a:gd name="T33" fmla="*/ 3 h 426"/>
                <a:gd name="T34" fmla="*/ 5 w 362"/>
                <a:gd name="T35" fmla="*/ 2 h 426"/>
                <a:gd name="T36" fmla="*/ 5 w 362"/>
                <a:gd name="T37" fmla="*/ 2 h 426"/>
                <a:gd name="T38" fmla="*/ 5 w 362"/>
                <a:gd name="T39" fmla="*/ 1 h 426"/>
                <a:gd name="T40" fmla="*/ 6 w 362"/>
                <a:gd name="T41" fmla="*/ 1 h 426"/>
                <a:gd name="T42" fmla="*/ 6 w 362"/>
                <a:gd name="T43" fmla="*/ 1 h 426"/>
                <a:gd name="T44" fmla="*/ 6 w 362"/>
                <a:gd name="T45" fmla="*/ 0 h 426"/>
                <a:gd name="T46" fmla="*/ 6 w 362"/>
                <a:gd name="T47" fmla="*/ 0 h 426"/>
                <a:gd name="T48" fmla="*/ 6 w 362"/>
                <a:gd name="T49" fmla="*/ 0 h 426"/>
                <a:gd name="T50" fmla="*/ 6 w 362"/>
                <a:gd name="T51" fmla="*/ 0 h 426"/>
                <a:gd name="T52" fmla="*/ 5 w 362"/>
                <a:gd name="T53" fmla="*/ 0 h 426"/>
                <a:gd name="T54" fmla="*/ 0 w 362"/>
                <a:gd name="T55" fmla="*/ 5 h 4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
                <a:gd name="T85" fmla="*/ 0 h 426"/>
                <a:gd name="T86" fmla="*/ 362 w 362"/>
                <a:gd name="T87" fmla="*/ 426 h 4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 h="426">
                  <a:moveTo>
                    <a:pt x="0" y="333"/>
                  </a:moveTo>
                  <a:lnTo>
                    <a:pt x="2" y="355"/>
                  </a:lnTo>
                  <a:lnTo>
                    <a:pt x="9" y="373"/>
                  </a:lnTo>
                  <a:lnTo>
                    <a:pt x="19" y="388"/>
                  </a:lnTo>
                  <a:lnTo>
                    <a:pt x="34" y="399"/>
                  </a:lnTo>
                  <a:lnTo>
                    <a:pt x="53" y="409"/>
                  </a:lnTo>
                  <a:lnTo>
                    <a:pt x="72" y="416"/>
                  </a:lnTo>
                  <a:lnTo>
                    <a:pt x="95" y="421"/>
                  </a:lnTo>
                  <a:lnTo>
                    <a:pt x="118" y="426"/>
                  </a:lnTo>
                  <a:lnTo>
                    <a:pt x="125" y="417"/>
                  </a:lnTo>
                  <a:lnTo>
                    <a:pt x="136" y="402"/>
                  </a:lnTo>
                  <a:lnTo>
                    <a:pt x="149" y="380"/>
                  </a:lnTo>
                  <a:lnTo>
                    <a:pt x="167" y="353"/>
                  </a:lnTo>
                  <a:lnTo>
                    <a:pt x="185" y="324"/>
                  </a:lnTo>
                  <a:lnTo>
                    <a:pt x="206" y="291"/>
                  </a:lnTo>
                  <a:lnTo>
                    <a:pt x="228" y="257"/>
                  </a:lnTo>
                  <a:lnTo>
                    <a:pt x="249" y="221"/>
                  </a:lnTo>
                  <a:lnTo>
                    <a:pt x="271" y="187"/>
                  </a:lnTo>
                  <a:lnTo>
                    <a:pt x="291" y="153"/>
                  </a:lnTo>
                  <a:lnTo>
                    <a:pt x="310" y="122"/>
                  </a:lnTo>
                  <a:lnTo>
                    <a:pt x="328" y="94"/>
                  </a:lnTo>
                  <a:lnTo>
                    <a:pt x="342" y="70"/>
                  </a:lnTo>
                  <a:lnTo>
                    <a:pt x="353" y="53"/>
                  </a:lnTo>
                  <a:lnTo>
                    <a:pt x="360" y="42"/>
                  </a:lnTo>
                  <a:lnTo>
                    <a:pt x="362" y="37"/>
                  </a:lnTo>
                  <a:lnTo>
                    <a:pt x="360" y="0"/>
                  </a:lnTo>
                  <a:lnTo>
                    <a:pt x="315" y="15"/>
                  </a:lnTo>
                  <a:lnTo>
                    <a:pt x="0" y="3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3" name="Freeform 21"/>
            <p:cNvSpPr>
              <a:spLocks/>
            </p:cNvSpPr>
            <p:nvPr/>
          </p:nvSpPr>
          <p:spPr bwMode="auto">
            <a:xfrm>
              <a:off x="5020" y="464"/>
              <a:ext cx="64" cy="49"/>
            </a:xfrm>
            <a:custGeom>
              <a:avLst/>
              <a:gdLst>
                <a:gd name="T0" fmla="*/ 2 w 128"/>
                <a:gd name="T1" fmla="*/ 2 h 98"/>
                <a:gd name="T2" fmla="*/ 2 w 128"/>
                <a:gd name="T3" fmla="*/ 2 h 98"/>
                <a:gd name="T4" fmla="*/ 2 w 128"/>
                <a:gd name="T5" fmla="*/ 2 h 98"/>
                <a:gd name="T6" fmla="*/ 1 w 128"/>
                <a:gd name="T7" fmla="*/ 2 h 98"/>
                <a:gd name="T8" fmla="*/ 1 w 128"/>
                <a:gd name="T9" fmla="*/ 2 h 98"/>
                <a:gd name="T10" fmla="*/ 1 w 128"/>
                <a:gd name="T11" fmla="*/ 1 h 98"/>
                <a:gd name="T12" fmla="*/ 1 w 128"/>
                <a:gd name="T13" fmla="*/ 1 h 98"/>
                <a:gd name="T14" fmla="*/ 1 w 128"/>
                <a:gd name="T15" fmla="*/ 1 h 98"/>
                <a:gd name="T16" fmla="*/ 1 w 128"/>
                <a:gd name="T17" fmla="*/ 1 h 98"/>
                <a:gd name="T18" fmla="*/ 1 w 128"/>
                <a:gd name="T19" fmla="*/ 0 h 98"/>
                <a:gd name="T20" fmla="*/ 0 w 128"/>
                <a:gd name="T21" fmla="*/ 0 h 98"/>
                <a:gd name="T22" fmla="*/ 1 w 128"/>
                <a:gd name="T23" fmla="*/ 1 h 98"/>
                <a:gd name="T24" fmla="*/ 1 w 128"/>
                <a:gd name="T25" fmla="*/ 1 h 98"/>
                <a:gd name="T26" fmla="*/ 1 w 128"/>
                <a:gd name="T27" fmla="*/ 1 h 98"/>
                <a:gd name="T28" fmla="*/ 1 w 128"/>
                <a:gd name="T29" fmla="*/ 2 h 98"/>
                <a:gd name="T30" fmla="*/ 1 w 128"/>
                <a:gd name="T31" fmla="*/ 2 h 98"/>
                <a:gd name="T32" fmla="*/ 1 w 128"/>
                <a:gd name="T33" fmla="*/ 2 h 98"/>
                <a:gd name="T34" fmla="*/ 2 w 128"/>
                <a:gd name="T35" fmla="*/ 2 h 98"/>
                <a:gd name="T36" fmla="*/ 2 w 128"/>
                <a:gd name="T37" fmla="*/ 2 h 98"/>
                <a:gd name="T38" fmla="*/ 2 w 128"/>
                <a:gd name="T39" fmla="*/ 2 h 98"/>
                <a:gd name="T40" fmla="*/ 2 w 128"/>
                <a:gd name="T41" fmla="*/ 2 h 98"/>
                <a:gd name="T42" fmla="*/ 2 w 128"/>
                <a:gd name="T43" fmla="*/ 2 h 98"/>
                <a:gd name="T44" fmla="*/ 2 w 128"/>
                <a:gd name="T45" fmla="*/ 2 h 98"/>
                <a:gd name="T46" fmla="*/ 2 w 128"/>
                <a:gd name="T47" fmla="*/ 2 h 98"/>
                <a:gd name="T48" fmla="*/ 2 w 128"/>
                <a:gd name="T49" fmla="*/ 2 h 98"/>
                <a:gd name="T50" fmla="*/ 2 w 128"/>
                <a:gd name="T51" fmla="*/ 2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89"/>
                  </a:moveTo>
                  <a:lnTo>
                    <a:pt x="123" y="88"/>
                  </a:lnTo>
                  <a:lnTo>
                    <a:pt x="102" y="84"/>
                  </a:lnTo>
                  <a:lnTo>
                    <a:pt x="79" y="78"/>
                  </a:lnTo>
                  <a:lnTo>
                    <a:pt x="59" y="71"/>
                  </a:lnTo>
                  <a:lnTo>
                    <a:pt x="42" y="62"/>
                  </a:lnTo>
                  <a:lnTo>
                    <a:pt x="28" y="52"/>
                  </a:lnTo>
                  <a:lnTo>
                    <a:pt x="19" y="38"/>
                  </a:lnTo>
                  <a:lnTo>
                    <a:pt x="12" y="20"/>
                  </a:lnTo>
                  <a:lnTo>
                    <a:pt x="9" y="0"/>
                  </a:lnTo>
                  <a:lnTo>
                    <a:pt x="0" y="0"/>
                  </a:lnTo>
                  <a:lnTo>
                    <a:pt x="3" y="23"/>
                  </a:lnTo>
                  <a:lnTo>
                    <a:pt x="9" y="42"/>
                  </a:lnTo>
                  <a:lnTo>
                    <a:pt x="21" y="58"/>
                  </a:lnTo>
                  <a:lnTo>
                    <a:pt x="37" y="71"/>
                  </a:lnTo>
                  <a:lnTo>
                    <a:pt x="57" y="80"/>
                  </a:lnTo>
                  <a:lnTo>
                    <a:pt x="76" y="87"/>
                  </a:lnTo>
                  <a:lnTo>
                    <a:pt x="99" y="93"/>
                  </a:lnTo>
                  <a:lnTo>
                    <a:pt x="123" y="98"/>
                  </a:lnTo>
                  <a:lnTo>
                    <a:pt x="127" y="96"/>
                  </a:lnTo>
                  <a:lnTo>
                    <a:pt x="123" y="98"/>
                  </a:lnTo>
                  <a:lnTo>
                    <a:pt x="127" y="96"/>
                  </a:lnTo>
                  <a:lnTo>
                    <a:pt x="128" y="93"/>
                  </a:lnTo>
                  <a:lnTo>
                    <a:pt x="127" y="89"/>
                  </a:lnTo>
                  <a:lnTo>
                    <a:pt x="123" y="88"/>
                  </a:lnTo>
                  <a:lnTo>
                    <a:pt x="12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4" name="Freeform 22"/>
            <p:cNvSpPr>
              <a:spLocks/>
            </p:cNvSpPr>
            <p:nvPr/>
          </p:nvSpPr>
          <p:spPr bwMode="auto">
            <a:xfrm>
              <a:off x="5080" y="314"/>
              <a:ext cx="126" cy="198"/>
            </a:xfrm>
            <a:custGeom>
              <a:avLst/>
              <a:gdLst>
                <a:gd name="T0" fmla="*/ 4 w 252"/>
                <a:gd name="T1" fmla="*/ 0 h 397"/>
                <a:gd name="T2" fmla="*/ 4 w 252"/>
                <a:gd name="T3" fmla="*/ 0 h 397"/>
                <a:gd name="T4" fmla="*/ 4 w 252"/>
                <a:gd name="T5" fmla="*/ 0 h 397"/>
                <a:gd name="T6" fmla="*/ 4 w 252"/>
                <a:gd name="T7" fmla="*/ 0 h 397"/>
                <a:gd name="T8" fmla="*/ 4 w 252"/>
                <a:gd name="T9" fmla="*/ 0 h 397"/>
                <a:gd name="T10" fmla="*/ 4 w 252"/>
                <a:gd name="T11" fmla="*/ 0 h 397"/>
                <a:gd name="T12" fmla="*/ 3 w 252"/>
                <a:gd name="T13" fmla="*/ 1 h 397"/>
                <a:gd name="T14" fmla="*/ 3 w 252"/>
                <a:gd name="T15" fmla="*/ 1 h 397"/>
                <a:gd name="T16" fmla="*/ 3 w 252"/>
                <a:gd name="T17" fmla="*/ 2 h 397"/>
                <a:gd name="T18" fmla="*/ 3 w 252"/>
                <a:gd name="T19" fmla="*/ 2 h 397"/>
                <a:gd name="T20" fmla="*/ 2 w 252"/>
                <a:gd name="T21" fmla="*/ 3 h 397"/>
                <a:gd name="T22" fmla="*/ 2 w 252"/>
                <a:gd name="T23" fmla="*/ 4 h 397"/>
                <a:gd name="T24" fmla="*/ 2 w 252"/>
                <a:gd name="T25" fmla="*/ 4 h 397"/>
                <a:gd name="T26" fmla="*/ 1 w 252"/>
                <a:gd name="T27" fmla="*/ 4 h 397"/>
                <a:gd name="T28" fmla="*/ 1 w 252"/>
                <a:gd name="T29" fmla="*/ 5 h 397"/>
                <a:gd name="T30" fmla="*/ 1 w 252"/>
                <a:gd name="T31" fmla="*/ 5 h 397"/>
                <a:gd name="T32" fmla="*/ 1 w 252"/>
                <a:gd name="T33" fmla="*/ 5 h 397"/>
                <a:gd name="T34" fmla="*/ 0 w 252"/>
                <a:gd name="T35" fmla="*/ 6 h 397"/>
                <a:gd name="T36" fmla="*/ 1 w 252"/>
                <a:gd name="T37" fmla="*/ 6 h 397"/>
                <a:gd name="T38" fmla="*/ 1 w 252"/>
                <a:gd name="T39" fmla="*/ 6 h 397"/>
                <a:gd name="T40" fmla="*/ 1 w 252"/>
                <a:gd name="T41" fmla="*/ 5 h 397"/>
                <a:gd name="T42" fmla="*/ 1 w 252"/>
                <a:gd name="T43" fmla="*/ 5 h 397"/>
                <a:gd name="T44" fmla="*/ 1 w 252"/>
                <a:gd name="T45" fmla="*/ 5 h 397"/>
                <a:gd name="T46" fmla="*/ 2 w 252"/>
                <a:gd name="T47" fmla="*/ 4 h 397"/>
                <a:gd name="T48" fmla="*/ 2 w 252"/>
                <a:gd name="T49" fmla="*/ 4 h 397"/>
                <a:gd name="T50" fmla="*/ 2 w 252"/>
                <a:gd name="T51" fmla="*/ 3 h 397"/>
                <a:gd name="T52" fmla="*/ 3 w 252"/>
                <a:gd name="T53" fmla="*/ 2 h 397"/>
                <a:gd name="T54" fmla="*/ 3 w 252"/>
                <a:gd name="T55" fmla="*/ 2 h 397"/>
                <a:gd name="T56" fmla="*/ 3 w 252"/>
                <a:gd name="T57" fmla="*/ 1 h 397"/>
                <a:gd name="T58" fmla="*/ 4 w 252"/>
                <a:gd name="T59" fmla="*/ 1 h 397"/>
                <a:gd name="T60" fmla="*/ 4 w 252"/>
                <a:gd name="T61" fmla="*/ 1 h 397"/>
                <a:gd name="T62" fmla="*/ 4 w 252"/>
                <a:gd name="T63" fmla="*/ 0 h 397"/>
                <a:gd name="T64" fmla="*/ 4 w 252"/>
                <a:gd name="T65" fmla="*/ 0 h 397"/>
                <a:gd name="T66" fmla="*/ 4 w 252"/>
                <a:gd name="T67" fmla="*/ 0 h 397"/>
                <a:gd name="T68" fmla="*/ 4 w 252"/>
                <a:gd name="T69" fmla="*/ 0 h 397"/>
                <a:gd name="T70" fmla="*/ 4 w 252"/>
                <a:gd name="T71" fmla="*/ 0 h 397"/>
                <a:gd name="T72" fmla="*/ 4 w 252"/>
                <a:gd name="T73" fmla="*/ 0 h 397"/>
                <a:gd name="T74" fmla="*/ 4 w 252"/>
                <a:gd name="T75" fmla="*/ 0 h 397"/>
                <a:gd name="T76" fmla="*/ 4 w 252"/>
                <a:gd name="T77" fmla="*/ 0 h 397"/>
                <a:gd name="T78" fmla="*/ 4 w 252"/>
                <a:gd name="T79" fmla="*/ 0 h 397"/>
                <a:gd name="T80" fmla="*/ 4 w 252"/>
                <a:gd name="T81" fmla="*/ 0 h 397"/>
                <a:gd name="T82" fmla="*/ 4 w 252"/>
                <a:gd name="T83" fmla="*/ 0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397"/>
                <a:gd name="T128" fmla="*/ 252 w 252"/>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397">
                  <a:moveTo>
                    <a:pt x="243" y="5"/>
                  </a:moveTo>
                  <a:lnTo>
                    <a:pt x="243" y="3"/>
                  </a:lnTo>
                  <a:lnTo>
                    <a:pt x="240" y="7"/>
                  </a:lnTo>
                  <a:lnTo>
                    <a:pt x="233" y="19"/>
                  </a:lnTo>
                  <a:lnTo>
                    <a:pt x="222" y="36"/>
                  </a:lnTo>
                  <a:lnTo>
                    <a:pt x="208" y="60"/>
                  </a:lnTo>
                  <a:lnTo>
                    <a:pt x="191" y="88"/>
                  </a:lnTo>
                  <a:lnTo>
                    <a:pt x="171" y="119"/>
                  </a:lnTo>
                  <a:lnTo>
                    <a:pt x="152" y="152"/>
                  </a:lnTo>
                  <a:lnTo>
                    <a:pt x="130" y="187"/>
                  </a:lnTo>
                  <a:lnTo>
                    <a:pt x="108" y="222"/>
                  </a:lnTo>
                  <a:lnTo>
                    <a:pt x="86" y="257"/>
                  </a:lnTo>
                  <a:lnTo>
                    <a:pt x="65" y="289"/>
                  </a:lnTo>
                  <a:lnTo>
                    <a:pt x="47" y="319"/>
                  </a:lnTo>
                  <a:lnTo>
                    <a:pt x="30" y="346"/>
                  </a:lnTo>
                  <a:lnTo>
                    <a:pt x="16" y="367"/>
                  </a:lnTo>
                  <a:lnTo>
                    <a:pt x="6" y="382"/>
                  </a:lnTo>
                  <a:lnTo>
                    <a:pt x="0" y="390"/>
                  </a:lnTo>
                  <a:lnTo>
                    <a:pt x="7" y="397"/>
                  </a:lnTo>
                  <a:lnTo>
                    <a:pt x="15" y="387"/>
                  </a:lnTo>
                  <a:lnTo>
                    <a:pt x="25" y="372"/>
                  </a:lnTo>
                  <a:lnTo>
                    <a:pt x="39" y="350"/>
                  </a:lnTo>
                  <a:lnTo>
                    <a:pt x="56" y="324"/>
                  </a:lnTo>
                  <a:lnTo>
                    <a:pt x="75" y="294"/>
                  </a:lnTo>
                  <a:lnTo>
                    <a:pt x="95" y="262"/>
                  </a:lnTo>
                  <a:lnTo>
                    <a:pt x="117" y="227"/>
                  </a:lnTo>
                  <a:lnTo>
                    <a:pt x="139" y="191"/>
                  </a:lnTo>
                  <a:lnTo>
                    <a:pt x="161" y="157"/>
                  </a:lnTo>
                  <a:lnTo>
                    <a:pt x="181" y="123"/>
                  </a:lnTo>
                  <a:lnTo>
                    <a:pt x="200" y="92"/>
                  </a:lnTo>
                  <a:lnTo>
                    <a:pt x="217" y="65"/>
                  </a:lnTo>
                  <a:lnTo>
                    <a:pt x="231" y="41"/>
                  </a:lnTo>
                  <a:lnTo>
                    <a:pt x="243" y="23"/>
                  </a:lnTo>
                  <a:lnTo>
                    <a:pt x="250" y="12"/>
                  </a:lnTo>
                  <a:lnTo>
                    <a:pt x="252" y="7"/>
                  </a:lnTo>
                  <a:lnTo>
                    <a:pt x="252" y="5"/>
                  </a:lnTo>
                  <a:lnTo>
                    <a:pt x="252" y="7"/>
                  </a:lnTo>
                  <a:lnTo>
                    <a:pt x="252" y="4"/>
                  </a:lnTo>
                  <a:lnTo>
                    <a:pt x="250" y="0"/>
                  </a:lnTo>
                  <a:lnTo>
                    <a:pt x="245" y="0"/>
                  </a:lnTo>
                  <a:lnTo>
                    <a:pt x="243" y="3"/>
                  </a:lnTo>
                  <a:lnTo>
                    <a:pt x="24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5" name="Freeform 23"/>
            <p:cNvSpPr>
              <a:spLocks/>
            </p:cNvSpPr>
            <p:nvPr/>
          </p:nvSpPr>
          <p:spPr bwMode="auto">
            <a:xfrm>
              <a:off x="5200" y="295"/>
              <a:ext cx="6" cy="21"/>
            </a:xfrm>
            <a:custGeom>
              <a:avLst/>
              <a:gdLst>
                <a:gd name="T0" fmla="*/ 1 w 12"/>
                <a:gd name="T1" fmla="*/ 1 h 42"/>
                <a:gd name="T2" fmla="*/ 0 w 12"/>
                <a:gd name="T3" fmla="*/ 1 h 42"/>
                <a:gd name="T4" fmla="*/ 1 w 12"/>
                <a:gd name="T5" fmla="*/ 1 h 42"/>
                <a:gd name="T6" fmla="*/ 1 w 12"/>
                <a:gd name="T7" fmla="*/ 1 h 42"/>
                <a:gd name="T8" fmla="*/ 1 w 12"/>
                <a:gd name="T9" fmla="*/ 1 h 42"/>
                <a:gd name="T10" fmla="*/ 1 w 12"/>
                <a:gd name="T11" fmla="*/ 0 h 42"/>
                <a:gd name="T12" fmla="*/ 1 w 12"/>
                <a:gd name="T13" fmla="*/ 1 h 42"/>
                <a:gd name="T14" fmla="*/ 1 w 12"/>
                <a:gd name="T15" fmla="*/ 1 h 42"/>
                <a:gd name="T16" fmla="*/ 1 w 12"/>
                <a:gd name="T17" fmla="*/ 0 h 42"/>
                <a:gd name="T18" fmla="*/ 1 w 12"/>
                <a:gd name="T19" fmla="*/ 1 h 42"/>
                <a:gd name="T20" fmla="*/ 0 w 12"/>
                <a:gd name="T21" fmla="*/ 1 h 42"/>
                <a:gd name="T22" fmla="*/ 1 w 12"/>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2"/>
                <a:gd name="T38" fmla="*/ 12 w 1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2">
                  <a:moveTo>
                    <a:pt x="6" y="10"/>
                  </a:moveTo>
                  <a:lnTo>
                    <a:pt x="0" y="5"/>
                  </a:lnTo>
                  <a:lnTo>
                    <a:pt x="3" y="42"/>
                  </a:lnTo>
                  <a:lnTo>
                    <a:pt x="12" y="42"/>
                  </a:lnTo>
                  <a:lnTo>
                    <a:pt x="10" y="5"/>
                  </a:lnTo>
                  <a:lnTo>
                    <a:pt x="4" y="0"/>
                  </a:lnTo>
                  <a:lnTo>
                    <a:pt x="10" y="5"/>
                  </a:lnTo>
                  <a:lnTo>
                    <a:pt x="8" y="2"/>
                  </a:lnTo>
                  <a:lnTo>
                    <a:pt x="5" y="0"/>
                  </a:lnTo>
                  <a:lnTo>
                    <a:pt x="1" y="2"/>
                  </a:lnTo>
                  <a:lnTo>
                    <a:pt x="0" y="5"/>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6" name="Freeform 24"/>
            <p:cNvSpPr>
              <a:spLocks/>
            </p:cNvSpPr>
            <p:nvPr/>
          </p:nvSpPr>
          <p:spPr bwMode="auto">
            <a:xfrm>
              <a:off x="5178" y="295"/>
              <a:ext cx="25" cy="12"/>
            </a:xfrm>
            <a:custGeom>
              <a:avLst/>
              <a:gdLst>
                <a:gd name="T0" fmla="*/ 0 w 51"/>
                <a:gd name="T1" fmla="*/ 0 h 25"/>
                <a:gd name="T2" fmla="*/ 0 w 51"/>
                <a:gd name="T3" fmla="*/ 0 h 25"/>
                <a:gd name="T4" fmla="*/ 0 w 51"/>
                <a:gd name="T5" fmla="*/ 0 h 25"/>
                <a:gd name="T6" fmla="*/ 0 w 51"/>
                <a:gd name="T7" fmla="*/ 0 h 25"/>
                <a:gd name="T8" fmla="*/ 0 w 51"/>
                <a:gd name="T9" fmla="*/ 0 h 25"/>
                <a:gd name="T10" fmla="*/ 0 w 51"/>
                <a:gd name="T11" fmla="*/ 0 h 25"/>
                <a:gd name="T12" fmla="*/ 0 w 51"/>
                <a:gd name="T13" fmla="*/ 0 h 25"/>
                <a:gd name="T14" fmla="*/ 0 w 51"/>
                <a:gd name="T15" fmla="*/ 0 h 25"/>
                <a:gd name="T16" fmla="*/ 0 w 51"/>
                <a:gd name="T17" fmla="*/ 0 h 25"/>
                <a:gd name="T18" fmla="*/ 0 w 51"/>
                <a:gd name="T19" fmla="*/ 0 h 25"/>
                <a:gd name="T20" fmla="*/ 0 w 51"/>
                <a:gd name="T21" fmla="*/ 0 h 25"/>
                <a:gd name="T22" fmla="*/ 0 w 51"/>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5"/>
                <a:gd name="T38" fmla="*/ 51 w 51"/>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5">
                  <a:moveTo>
                    <a:pt x="9" y="24"/>
                  </a:moveTo>
                  <a:lnTo>
                    <a:pt x="6" y="25"/>
                  </a:lnTo>
                  <a:lnTo>
                    <a:pt x="51" y="10"/>
                  </a:lnTo>
                  <a:lnTo>
                    <a:pt x="49" y="0"/>
                  </a:lnTo>
                  <a:lnTo>
                    <a:pt x="4" y="15"/>
                  </a:lnTo>
                  <a:lnTo>
                    <a:pt x="2" y="17"/>
                  </a:lnTo>
                  <a:lnTo>
                    <a:pt x="4" y="15"/>
                  </a:lnTo>
                  <a:lnTo>
                    <a:pt x="2" y="18"/>
                  </a:lnTo>
                  <a:lnTo>
                    <a:pt x="0" y="21"/>
                  </a:lnTo>
                  <a:lnTo>
                    <a:pt x="3" y="24"/>
                  </a:lnTo>
                  <a:lnTo>
                    <a:pt x="6" y="25"/>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7" name="Freeform 25"/>
            <p:cNvSpPr>
              <a:spLocks/>
            </p:cNvSpPr>
            <p:nvPr/>
          </p:nvSpPr>
          <p:spPr bwMode="auto">
            <a:xfrm>
              <a:off x="5020" y="303"/>
              <a:ext cx="162" cy="163"/>
            </a:xfrm>
            <a:custGeom>
              <a:avLst/>
              <a:gdLst>
                <a:gd name="T0" fmla="*/ 1 w 324"/>
                <a:gd name="T1" fmla="*/ 6 h 325"/>
                <a:gd name="T2" fmla="*/ 1 w 324"/>
                <a:gd name="T3" fmla="*/ 6 h 325"/>
                <a:gd name="T4" fmla="*/ 5 w 324"/>
                <a:gd name="T5" fmla="*/ 1 h 325"/>
                <a:gd name="T6" fmla="*/ 5 w 324"/>
                <a:gd name="T7" fmla="*/ 0 h 325"/>
                <a:gd name="T8" fmla="*/ 1 w 324"/>
                <a:gd name="T9" fmla="*/ 5 h 325"/>
                <a:gd name="T10" fmla="*/ 0 w 324"/>
                <a:gd name="T11" fmla="*/ 6 h 325"/>
                <a:gd name="T12" fmla="*/ 1 w 324"/>
                <a:gd name="T13" fmla="*/ 5 h 325"/>
                <a:gd name="T14" fmla="*/ 0 w 324"/>
                <a:gd name="T15" fmla="*/ 6 h 325"/>
                <a:gd name="T16" fmla="*/ 1 w 324"/>
                <a:gd name="T17" fmla="*/ 6 h 325"/>
                <a:gd name="T18" fmla="*/ 1 w 324"/>
                <a:gd name="T19" fmla="*/ 6 h 325"/>
                <a:gd name="T20" fmla="*/ 1 w 324"/>
                <a:gd name="T21" fmla="*/ 6 h 325"/>
                <a:gd name="T22" fmla="*/ 1 w 324"/>
                <a:gd name="T23" fmla="*/ 6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5"/>
                <a:gd name="T38" fmla="*/ 324 w 324"/>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5">
                  <a:moveTo>
                    <a:pt x="9" y="321"/>
                  </a:moveTo>
                  <a:lnTo>
                    <a:pt x="8" y="324"/>
                  </a:lnTo>
                  <a:lnTo>
                    <a:pt x="324" y="7"/>
                  </a:lnTo>
                  <a:lnTo>
                    <a:pt x="317" y="0"/>
                  </a:lnTo>
                  <a:lnTo>
                    <a:pt x="1" y="317"/>
                  </a:lnTo>
                  <a:lnTo>
                    <a:pt x="0" y="321"/>
                  </a:lnTo>
                  <a:lnTo>
                    <a:pt x="1" y="317"/>
                  </a:lnTo>
                  <a:lnTo>
                    <a:pt x="0" y="321"/>
                  </a:lnTo>
                  <a:lnTo>
                    <a:pt x="1" y="324"/>
                  </a:lnTo>
                  <a:lnTo>
                    <a:pt x="5" y="325"/>
                  </a:lnTo>
                  <a:lnTo>
                    <a:pt x="8" y="324"/>
                  </a:lnTo>
                  <a:lnTo>
                    <a:pt x="9" y="3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8" name="Freeform 26"/>
            <p:cNvSpPr>
              <a:spLocks/>
            </p:cNvSpPr>
            <p:nvPr/>
          </p:nvSpPr>
          <p:spPr bwMode="auto">
            <a:xfrm>
              <a:off x="5022" y="298"/>
              <a:ext cx="182" cy="212"/>
            </a:xfrm>
            <a:custGeom>
              <a:avLst/>
              <a:gdLst>
                <a:gd name="T0" fmla="*/ 0 w 362"/>
                <a:gd name="T1" fmla="*/ 5 h 426"/>
                <a:gd name="T2" fmla="*/ 1 w 362"/>
                <a:gd name="T3" fmla="*/ 5 h 426"/>
                <a:gd name="T4" fmla="*/ 1 w 362"/>
                <a:gd name="T5" fmla="*/ 5 h 426"/>
                <a:gd name="T6" fmla="*/ 1 w 362"/>
                <a:gd name="T7" fmla="*/ 6 h 426"/>
                <a:gd name="T8" fmla="*/ 1 w 362"/>
                <a:gd name="T9" fmla="*/ 6 h 426"/>
                <a:gd name="T10" fmla="*/ 1 w 362"/>
                <a:gd name="T11" fmla="*/ 6 h 426"/>
                <a:gd name="T12" fmla="*/ 2 w 362"/>
                <a:gd name="T13" fmla="*/ 6 h 426"/>
                <a:gd name="T14" fmla="*/ 2 w 362"/>
                <a:gd name="T15" fmla="*/ 6 h 426"/>
                <a:gd name="T16" fmla="*/ 2 w 362"/>
                <a:gd name="T17" fmla="*/ 6 h 426"/>
                <a:gd name="T18" fmla="*/ 2 w 362"/>
                <a:gd name="T19" fmla="*/ 6 h 426"/>
                <a:gd name="T20" fmla="*/ 3 w 362"/>
                <a:gd name="T21" fmla="*/ 6 h 426"/>
                <a:gd name="T22" fmla="*/ 3 w 362"/>
                <a:gd name="T23" fmla="*/ 5 h 426"/>
                <a:gd name="T24" fmla="*/ 3 w 362"/>
                <a:gd name="T25" fmla="*/ 5 h 426"/>
                <a:gd name="T26" fmla="*/ 3 w 362"/>
                <a:gd name="T27" fmla="*/ 5 h 426"/>
                <a:gd name="T28" fmla="*/ 4 w 362"/>
                <a:gd name="T29" fmla="*/ 4 h 426"/>
                <a:gd name="T30" fmla="*/ 4 w 362"/>
                <a:gd name="T31" fmla="*/ 4 h 426"/>
                <a:gd name="T32" fmla="*/ 4 w 362"/>
                <a:gd name="T33" fmla="*/ 3 h 426"/>
                <a:gd name="T34" fmla="*/ 5 w 362"/>
                <a:gd name="T35" fmla="*/ 2 h 426"/>
                <a:gd name="T36" fmla="*/ 5 w 362"/>
                <a:gd name="T37" fmla="*/ 2 h 426"/>
                <a:gd name="T38" fmla="*/ 5 w 362"/>
                <a:gd name="T39" fmla="*/ 1 h 426"/>
                <a:gd name="T40" fmla="*/ 6 w 362"/>
                <a:gd name="T41" fmla="*/ 1 h 426"/>
                <a:gd name="T42" fmla="*/ 6 w 362"/>
                <a:gd name="T43" fmla="*/ 1 h 426"/>
                <a:gd name="T44" fmla="*/ 6 w 362"/>
                <a:gd name="T45" fmla="*/ 0 h 426"/>
                <a:gd name="T46" fmla="*/ 6 w 362"/>
                <a:gd name="T47" fmla="*/ 0 h 426"/>
                <a:gd name="T48" fmla="*/ 6 w 362"/>
                <a:gd name="T49" fmla="*/ 0 h 426"/>
                <a:gd name="T50" fmla="*/ 6 w 362"/>
                <a:gd name="T51" fmla="*/ 0 h 426"/>
                <a:gd name="T52" fmla="*/ 5 w 362"/>
                <a:gd name="T53" fmla="*/ 0 h 426"/>
                <a:gd name="T54" fmla="*/ 0 w 362"/>
                <a:gd name="T55" fmla="*/ 5 h 4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
                <a:gd name="T85" fmla="*/ 0 h 426"/>
                <a:gd name="T86" fmla="*/ 362 w 362"/>
                <a:gd name="T87" fmla="*/ 426 h 4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 h="426">
                  <a:moveTo>
                    <a:pt x="0" y="333"/>
                  </a:moveTo>
                  <a:lnTo>
                    <a:pt x="2" y="355"/>
                  </a:lnTo>
                  <a:lnTo>
                    <a:pt x="9" y="373"/>
                  </a:lnTo>
                  <a:lnTo>
                    <a:pt x="19" y="388"/>
                  </a:lnTo>
                  <a:lnTo>
                    <a:pt x="34" y="399"/>
                  </a:lnTo>
                  <a:lnTo>
                    <a:pt x="53" y="409"/>
                  </a:lnTo>
                  <a:lnTo>
                    <a:pt x="72" y="416"/>
                  </a:lnTo>
                  <a:lnTo>
                    <a:pt x="95" y="421"/>
                  </a:lnTo>
                  <a:lnTo>
                    <a:pt x="118" y="426"/>
                  </a:lnTo>
                  <a:lnTo>
                    <a:pt x="125" y="417"/>
                  </a:lnTo>
                  <a:lnTo>
                    <a:pt x="136" y="402"/>
                  </a:lnTo>
                  <a:lnTo>
                    <a:pt x="149" y="380"/>
                  </a:lnTo>
                  <a:lnTo>
                    <a:pt x="167" y="353"/>
                  </a:lnTo>
                  <a:lnTo>
                    <a:pt x="185" y="324"/>
                  </a:lnTo>
                  <a:lnTo>
                    <a:pt x="206" y="291"/>
                  </a:lnTo>
                  <a:lnTo>
                    <a:pt x="228" y="257"/>
                  </a:lnTo>
                  <a:lnTo>
                    <a:pt x="249" y="221"/>
                  </a:lnTo>
                  <a:lnTo>
                    <a:pt x="271" y="187"/>
                  </a:lnTo>
                  <a:lnTo>
                    <a:pt x="291" y="153"/>
                  </a:lnTo>
                  <a:lnTo>
                    <a:pt x="310" y="122"/>
                  </a:lnTo>
                  <a:lnTo>
                    <a:pt x="328" y="94"/>
                  </a:lnTo>
                  <a:lnTo>
                    <a:pt x="342" y="70"/>
                  </a:lnTo>
                  <a:lnTo>
                    <a:pt x="353" y="53"/>
                  </a:lnTo>
                  <a:lnTo>
                    <a:pt x="360" y="42"/>
                  </a:lnTo>
                  <a:lnTo>
                    <a:pt x="362" y="37"/>
                  </a:lnTo>
                  <a:lnTo>
                    <a:pt x="360" y="0"/>
                  </a:lnTo>
                  <a:lnTo>
                    <a:pt x="315" y="15"/>
                  </a:lnTo>
                  <a:lnTo>
                    <a:pt x="0" y="333"/>
                  </a:lnTo>
                  <a:close/>
                </a:path>
              </a:pathLst>
            </a:custGeom>
            <a:solidFill>
              <a:srgbClr val="FFE5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79" name="Freeform 27"/>
            <p:cNvSpPr>
              <a:spLocks/>
            </p:cNvSpPr>
            <p:nvPr/>
          </p:nvSpPr>
          <p:spPr bwMode="auto">
            <a:xfrm>
              <a:off x="5020" y="464"/>
              <a:ext cx="64" cy="49"/>
            </a:xfrm>
            <a:custGeom>
              <a:avLst/>
              <a:gdLst>
                <a:gd name="T0" fmla="*/ 2 w 128"/>
                <a:gd name="T1" fmla="*/ 2 h 98"/>
                <a:gd name="T2" fmla="*/ 2 w 128"/>
                <a:gd name="T3" fmla="*/ 2 h 98"/>
                <a:gd name="T4" fmla="*/ 2 w 128"/>
                <a:gd name="T5" fmla="*/ 2 h 98"/>
                <a:gd name="T6" fmla="*/ 1 w 128"/>
                <a:gd name="T7" fmla="*/ 2 h 98"/>
                <a:gd name="T8" fmla="*/ 1 w 128"/>
                <a:gd name="T9" fmla="*/ 2 h 98"/>
                <a:gd name="T10" fmla="*/ 1 w 128"/>
                <a:gd name="T11" fmla="*/ 1 h 98"/>
                <a:gd name="T12" fmla="*/ 1 w 128"/>
                <a:gd name="T13" fmla="*/ 1 h 98"/>
                <a:gd name="T14" fmla="*/ 1 w 128"/>
                <a:gd name="T15" fmla="*/ 1 h 98"/>
                <a:gd name="T16" fmla="*/ 1 w 128"/>
                <a:gd name="T17" fmla="*/ 1 h 98"/>
                <a:gd name="T18" fmla="*/ 1 w 128"/>
                <a:gd name="T19" fmla="*/ 0 h 98"/>
                <a:gd name="T20" fmla="*/ 0 w 128"/>
                <a:gd name="T21" fmla="*/ 0 h 98"/>
                <a:gd name="T22" fmla="*/ 1 w 128"/>
                <a:gd name="T23" fmla="*/ 1 h 98"/>
                <a:gd name="T24" fmla="*/ 1 w 128"/>
                <a:gd name="T25" fmla="*/ 1 h 98"/>
                <a:gd name="T26" fmla="*/ 1 w 128"/>
                <a:gd name="T27" fmla="*/ 1 h 98"/>
                <a:gd name="T28" fmla="*/ 1 w 128"/>
                <a:gd name="T29" fmla="*/ 2 h 98"/>
                <a:gd name="T30" fmla="*/ 1 w 128"/>
                <a:gd name="T31" fmla="*/ 2 h 98"/>
                <a:gd name="T32" fmla="*/ 1 w 128"/>
                <a:gd name="T33" fmla="*/ 2 h 98"/>
                <a:gd name="T34" fmla="*/ 2 w 128"/>
                <a:gd name="T35" fmla="*/ 2 h 98"/>
                <a:gd name="T36" fmla="*/ 2 w 128"/>
                <a:gd name="T37" fmla="*/ 2 h 98"/>
                <a:gd name="T38" fmla="*/ 2 w 128"/>
                <a:gd name="T39" fmla="*/ 2 h 98"/>
                <a:gd name="T40" fmla="*/ 2 w 128"/>
                <a:gd name="T41" fmla="*/ 2 h 98"/>
                <a:gd name="T42" fmla="*/ 2 w 128"/>
                <a:gd name="T43" fmla="*/ 2 h 98"/>
                <a:gd name="T44" fmla="*/ 2 w 128"/>
                <a:gd name="T45" fmla="*/ 2 h 98"/>
                <a:gd name="T46" fmla="*/ 2 w 128"/>
                <a:gd name="T47" fmla="*/ 2 h 98"/>
                <a:gd name="T48" fmla="*/ 2 w 128"/>
                <a:gd name="T49" fmla="*/ 2 h 98"/>
                <a:gd name="T50" fmla="*/ 2 w 128"/>
                <a:gd name="T51" fmla="*/ 2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89"/>
                  </a:moveTo>
                  <a:lnTo>
                    <a:pt x="123" y="88"/>
                  </a:lnTo>
                  <a:lnTo>
                    <a:pt x="102" y="84"/>
                  </a:lnTo>
                  <a:lnTo>
                    <a:pt x="79" y="78"/>
                  </a:lnTo>
                  <a:lnTo>
                    <a:pt x="59" y="71"/>
                  </a:lnTo>
                  <a:lnTo>
                    <a:pt x="42" y="62"/>
                  </a:lnTo>
                  <a:lnTo>
                    <a:pt x="28" y="52"/>
                  </a:lnTo>
                  <a:lnTo>
                    <a:pt x="19" y="38"/>
                  </a:lnTo>
                  <a:lnTo>
                    <a:pt x="12" y="20"/>
                  </a:lnTo>
                  <a:lnTo>
                    <a:pt x="9" y="0"/>
                  </a:lnTo>
                  <a:lnTo>
                    <a:pt x="0" y="0"/>
                  </a:lnTo>
                  <a:lnTo>
                    <a:pt x="3" y="23"/>
                  </a:lnTo>
                  <a:lnTo>
                    <a:pt x="9" y="42"/>
                  </a:lnTo>
                  <a:lnTo>
                    <a:pt x="21" y="58"/>
                  </a:lnTo>
                  <a:lnTo>
                    <a:pt x="37" y="71"/>
                  </a:lnTo>
                  <a:lnTo>
                    <a:pt x="57" y="80"/>
                  </a:lnTo>
                  <a:lnTo>
                    <a:pt x="76" y="87"/>
                  </a:lnTo>
                  <a:lnTo>
                    <a:pt x="99" y="93"/>
                  </a:lnTo>
                  <a:lnTo>
                    <a:pt x="123" y="98"/>
                  </a:lnTo>
                  <a:lnTo>
                    <a:pt x="127" y="96"/>
                  </a:lnTo>
                  <a:lnTo>
                    <a:pt x="123" y="98"/>
                  </a:lnTo>
                  <a:lnTo>
                    <a:pt x="127" y="96"/>
                  </a:lnTo>
                  <a:lnTo>
                    <a:pt x="128" y="93"/>
                  </a:lnTo>
                  <a:lnTo>
                    <a:pt x="127" y="89"/>
                  </a:lnTo>
                  <a:lnTo>
                    <a:pt x="123" y="88"/>
                  </a:lnTo>
                  <a:lnTo>
                    <a:pt x="120"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0" name="Freeform 28"/>
            <p:cNvSpPr>
              <a:spLocks/>
            </p:cNvSpPr>
            <p:nvPr/>
          </p:nvSpPr>
          <p:spPr bwMode="auto">
            <a:xfrm>
              <a:off x="5080" y="314"/>
              <a:ext cx="126" cy="198"/>
            </a:xfrm>
            <a:custGeom>
              <a:avLst/>
              <a:gdLst>
                <a:gd name="T0" fmla="*/ 4 w 252"/>
                <a:gd name="T1" fmla="*/ 0 h 397"/>
                <a:gd name="T2" fmla="*/ 4 w 252"/>
                <a:gd name="T3" fmla="*/ 0 h 397"/>
                <a:gd name="T4" fmla="*/ 4 w 252"/>
                <a:gd name="T5" fmla="*/ 0 h 397"/>
                <a:gd name="T6" fmla="*/ 4 w 252"/>
                <a:gd name="T7" fmla="*/ 0 h 397"/>
                <a:gd name="T8" fmla="*/ 4 w 252"/>
                <a:gd name="T9" fmla="*/ 0 h 397"/>
                <a:gd name="T10" fmla="*/ 4 w 252"/>
                <a:gd name="T11" fmla="*/ 0 h 397"/>
                <a:gd name="T12" fmla="*/ 3 w 252"/>
                <a:gd name="T13" fmla="*/ 1 h 397"/>
                <a:gd name="T14" fmla="*/ 3 w 252"/>
                <a:gd name="T15" fmla="*/ 1 h 397"/>
                <a:gd name="T16" fmla="*/ 3 w 252"/>
                <a:gd name="T17" fmla="*/ 2 h 397"/>
                <a:gd name="T18" fmla="*/ 3 w 252"/>
                <a:gd name="T19" fmla="*/ 2 h 397"/>
                <a:gd name="T20" fmla="*/ 2 w 252"/>
                <a:gd name="T21" fmla="*/ 3 h 397"/>
                <a:gd name="T22" fmla="*/ 2 w 252"/>
                <a:gd name="T23" fmla="*/ 4 h 397"/>
                <a:gd name="T24" fmla="*/ 2 w 252"/>
                <a:gd name="T25" fmla="*/ 4 h 397"/>
                <a:gd name="T26" fmla="*/ 1 w 252"/>
                <a:gd name="T27" fmla="*/ 4 h 397"/>
                <a:gd name="T28" fmla="*/ 1 w 252"/>
                <a:gd name="T29" fmla="*/ 5 h 397"/>
                <a:gd name="T30" fmla="*/ 1 w 252"/>
                <a:gd name="T31" fmla="*/ 5 h 397"/>
                <a:gd name="T32" fmla="*/ 1 w 252"/>
                <a:gd name="T33" fmla="*/ 5 h 397"/>
                <a:gd name="T34" fmla="*/ 0 w 252"/>
                <a:gd name="T35" fmla="*/ 6 h 397"/>
                <a:gd name="T36" fmla="*/ 1 w 252"/>
                <a:gd name="T37" fmla="*/ 6 h 397"/>
                <a:gd name="T38" fmla="*/ 1 w 252"/>
                <a:gd name="T39" fmla="*/ 6 h 397"/>
                <a:gd name="T40" fmla="*/ 1 w 252"/>
                <a:gd name="T41" fmla="*/ 5 h 397"/>
                <a:gd name="T42" fmla="*/ 1 w 252"/>
                <a:gd name="T43" fmla="*/ 5 h 397"/>
                <a:gd name="T44" fmla="*/ 1 w 252"/>
                <a:gd name="T45" fmla="*/ 5 h 397"/>
                <a:gd name="T46" fmla="*/ 2 w 252"/>
                <a:gd name="T47" fmla="*/ 4 h 397"/>
                <a:gd name="T48" fmla="*/ 2 w 252"/>
                <a:gd name="T49" fmla="*/ 4 h 397"/>
                <a:gd name="T50" fmla="*/ 2 w 252"/>
                <a:gd name="T51" fmla="*/ 3 h 397"/>
                <a:gd name="T52" fmla="*/ 3 w 252"/>
                <a:gd name="T53" fmla="*/ 2 h 397"/>
                <a:gd name="T54" fmla="*/ 3 w 252"/>
                <a:gd name="T55" fmla="*/ 2 h 397"/>
                <a:gd name="T56" fmla="*/ 3 w 252"/>
                <a:gd name="T57" fmla="*/ 1 h 397"/>
                <a:gd name="T58" fmla="*/ 4 w 252"/>
                <a:gd name="T59" fmla="*/ 1 h 397"/>
                <a:gd name="T60" fmla="*/ 4 w 252"/>
                <a:gd name="T61" fmla="*/ 1 h 397"/>
                <a:gd name="T62" fmla="*/ 4 w 252"/>
                <a:gd name="T63" fmla="*/ 0 h 397"/>
                <a:gd name="T64" fmla="*/ 4 w 252"/>
                <a:gd name="T65" fmla="*/ 0 h 397"/>
                <a:gd name="T66" fmla="*/ 4 w 252"/>
                <a:gd name="T67" fmla="*/ 0 h 397"/>
                <a:gd name="T68" fmla="*/ 4 w 252"/>
                <a:gd name="T69" fmla="*/ 0 h 397"/>
                <a:gd name="T70" fmla="*/ 4 w 252"/>
                <a:gd name="T71" fmla="*/ 0 h 397"/>
                <a:gd name="T72" fmla="*/ 4 w 252"/>
                <a:gd name="T73" fmla="*/ 0 h 397"/>
                <a:gd name="T74" fmla="*/ 4 w 252"/>
                <a:gd name="T75" fmla="*/ 0 h 397"/>
                <a:gd name="T76" fmla="*/ 4 w 252"/>
                <a:gd name="T77" fmla="*/ 0 h 397"/>
                <a:gd name="T78" fmla="*/ 4 w 252"/>
                <a:gd name="T79" fmla="*/ 0 h 397"/>
                <a:gd name="T80" fmla="*/ 4 w 252"/>
                <a:gd name="T81" fmla="*/ 0 h 397"/>
                <a:gd name="T82" fmla="*/ 4 w 252"/>
                <a:gd name="T83" fmla="*/ 0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2"/>
                <a:gd name="T127" fmla="*/ 0 h 397"/>
                <a:gd name="T128" fmla="*/ 252 w 252"/>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2" h="397">
                  <a:moveTo>
                    <a:pt x="243" y="5"/>
                  </a:moveTo>
                  <a:lnTo>
                    <a:pt x="243" y="3"/>
                  </a:lnTo>
                  <a:lnTo>
                    <a:pt x="240" y="7"/>
                  </a:lnTo>
                  <a:lnTo>
                    <a:pt x="233" y="19"/>
                  </a:lnTo>
                  <a:lnTo>
                    <a:pt x="222" y="36"/>
                  </a:lnTo>
                  <a:lnTo>
                    <a:pt x="208" y="60"/>
                  </a:lnTo>
                  <a:lnTo>
                    <a:pt x="191" y="88"/>
                  </a:lnTo>
                  <a:lnTo>
                    <a:pt x="171" y="119"/>
                  </a:lnTo>
                  <a:lnTo>
                    <a:pt x="152" y="152"/>
                  </a:lnTo>
                  <a:lnTo>
                    <a:pt x="130" y="187"/>
                  </a:lnTo>
                  <a:lnTo>
                    <a:pt x="108" y="222"/>
                  </a:lnTo>
                  <a:lnTo>
                    <a:pt x="86" y="257"/>
                  </a:lnTo>
                  <a:lnTo>
                    <a:pt x="65" y="289"/>
                  </a:lnTo>
                  <a:lnTo>
                    <a:pt x="47" y="319"/>
                  </a:lnTo>
                  <a:lnTo>
                    <a:pt x="30" y="346"/>
                  </a:lnTo>
                  <a:lnTo>
                    <a:pt x="16" y="367"/>
                  </a:lnTo>
                  <a:lnTo>
                    <a:pt x="6" y="382"/>
                  </a:lnTo>
                  <a:lnTo>
                    <a:pt x="0" y="390"/>
                  </a:lnTo>
                  <a:lnTo>
                    <a:pt x="7" y="397"/>
                  </a:lnTo>
                  <a:lnTo>
                    <a:pt x="15" y="387"/>
                  </a:lnTo>
                  <a:lnTo>
                    <a:pt x="25" y="372"/>
                  </a:lnTo>
                  <a:lnTo>
                    <a:pt x="39" y="350"/>
                  </a:lnTo>
                  <a:lnTo>
                    <a:pt x="56" y="324"/>
                  </a:lnTo>
                  <a:lnTo>
                    <a:pt x="75" y="294"/>
                  </a:lnTo>
                  <a:lnTo>
                    <a:pt x="95" y="262"/>
                  </a:lnTo>
                  <a:lnTo>
                    <a:pt x="117" y="227"/>
                  </a:lnTo>
                  <a:lnTo>
                    <a:pt x="139" y="191"/>
                  </a:lnTo>
                  <a:lnTo>
                    <a:pt x="161" y="157"/>
                  </a:lnTo>
                  <a:lnTo>
                    <a:pt x="181" y="123"/>
                  </a:lnTo>
                  <a:lnTo>
                    <a:pt x="200" y="92"/>
                  </a:lnTo>
                  <a:lnTo>
                    <a:pt x="217" y="65"/>
                  </a:lnTo>
                  <a:lnTo>
                    <a:pt x="231" y="41"/>
                  </a:lnTo>
                  <a:lnTo>
                    <a:pt x="243" y="23"/>
                  </a:lnTo>
                  <a:lnTo>
                    <a:pt x="250" y="12"/>
                  </a:lnTo>
                  <a:lnTo>
                    <a:pt x="252" y="7"/>
                  </a:lnTo>
                  <a:lnTo>
                    <a:pt x="252" y="5"/>
                  </a:lnTo>
                  <a:lnTo>
                    <a:pt x="252" y="7"/>
                  </a:lnTo>
                  <a:lnTo>
                    <a:pt x="252" y="4"/>
                  </a:lnTo>
                  <a:lnTo>
                    <a:pt x="250" y="0"/>
                  </a:lnTo>
                  <a:lnTo>
                    <a:pt x="245" y="0"/>
                  </a:lnTo>
                  <a:lnTo>
                    <a:pt x="243" y="3"/>
                  </a:lnTo>
                  <a:lnTo>
                    <a:pt x="24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1" name="Freeform 29"/>
            <p:cNvSpPr>
              <a:spLocks/>
            </p:cNvSpPr>
            <p:nvPr/>
          </p:nvSpPr>
          <p:spPr bwMode="auto">
            <a:xfrm>
              <a:off x="5200" y="295"/>
              <a:ext cx="6" cy="21"/>
            </a:xfrm>
            <a:custGeom>
              <a:avLst/>
              <a:gdLst>
                <a:gd name="T0" fmla="*/ 1 w 12"/>
                <a:gd name="T1" fmla="*/ 1 h 42"/>
                <a:gd name="T2" fmla="*/ 0 w 12"/>
                <a:gd name="T3" fmla="*/ 1 h 42"/>
                <a:gd name="T4" fmla="*/ 1 w 12"/>
                <a:gd name="T5" fmla="*/ 1 h 42"/>
                <a:gd name="T6" fmla="*/ 1 w 12"/>
                <a:gd name="T7" fmla="*/ 1 h 42"/>
                <a:gd name="T8" fmla="*/ 1 w 12"/>
                <a:gd name="T9" fmla="*/ 1 h 42"/>
                <a:gd name="T10" fmla="*/ 1 w 12"/>
                <a:gd name="T11" fmla="*/ 0 h 42"/>
                <a:gd name="T12" fmla="*/ 1 w 12"/>
                <a:gd name="T13" fmla="*/ 1 h 42"/>
                <a:gd name="T14" fmla="*/ 1 w 12"/>
                <a:gd name="T15" fmla="*/ 1 h 42"/>
                <a:gd name="T16" fmla="*/ 1 w 12"/>
                <a:gd name="T17" fmla="*/ 0 h 42"/>
                <a:gd name="T18" fmla="*/ 1 w 12"/>
                <a:gd name="T19" fmla="*/ 1 h 42"/>
                <a:gd name="T20" fmla="*/ 0 w 12"/>
                <a:gd name="T21" fmla="*/ 1 h 42"/>
                <a:gd name="T22" fmla="*/ 1 w 12"/>
                <a:gd name="T23" fmla="*/ 1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2"/>
                <a:gd name="T38" fmla="*/ 12 w 12"/>
                <a:gd name="T39" fmla="*/ 42 h 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2">
                  <a:moveTo>
                    <a:pt x="6" y="10"/>
                  </a:moveTo>
                  <a:lnTo>
                    <a:pt x="0" y="5"/>
                  </a:lnTo>
                  <a:lnTo>
                    <a:pt x="3" y="42"/>
                  </a:lnTo>
                  <a:lnTo>
                    <a:pt x="12" y="42"/>
                  </a:lnTo>
                  <a:lnTo>
                    <a:pt x="10" y="5"/>
                  </a:lnTo>
                  <a:lnTo>
                    <a:pt x="4" y="0"/>
                  </a:lnTo>
                  <a:lnTo>
                    <a:pt x="10" y="5"/>
                  </a:lnTo>
                  <a:lnTo>
                    <a:pt x="8" y="2"/>
                  </a:lnTo>
                  <a:lnTo>
                    <a:pt x="5" y="0"/>
                  </a:lnTo>
                  <a:lnTo>
                    <a:pt x="1" y="2"/>
                  </a:lnTo>
                  <a:lnTo>
                    <a:pt x="0" y="5"/>
                  </a:lnTo>
                  <a:lnTo>
                    <a:pt x="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2" name="Freeform 30"/>
            <p:cNvSpPr>
              <a:spLocks/>
            </p:cNvSpPr>
            <p:nvPr/>
          </p:nvSpPr>
          <p:spPr bwMode="auto">
            <a:xfrm>
              <a:off x="5178" y="295"/>
              <a:ext cx="25" cy="12"/>
            </a:xfrm>
            <a:custGeom>
              <a:avLst/>
              <a:gdLst>
                <a:gd name="T0" fmla="*/ 0 w 51"/>
                <a:gd name="T1" fmla="*/ 0 h 25"/>
                <a:gd name="T2" fmla="*/ 0 w 51"/>
                <a:gd name="T3" fmla="*/ 0 h 25"/>
                <a:gd name="T4" fmla="*/ 0 w 51"/>
                <a:gd name="T5" fmla="*/ 0 h 25"/>
                <a:gd name="T6" fmla="*/ 0 w 51"/>
                <a:gd name="T7" fmla="*/ 0 h 25"/>
                <a:gd name="T8" fmla="*/ 0 w 51"/>
                <a:gd name="T9" fmla="*/ 0 h 25"/>
                <a:gd name="T10" fmla="*/ 0 w 51"/>
                <a:gd name="T11" fmla="*/ 0 h 25"/>
                <a:gd name="T12" fmla="*/ 0 w 51"/>
                <a:gd name="T13" fmla="*/ 0 h 25"/>
                <a:gd name="T14" fmla="*/ 0 w 51"/>
                <a:gd name="T15" fmla="*/ 0 h 25"/>
                <a:gd name="T16" fmla="*/ 0 w 51"/>
                <a:gd name="T17" fmla="*/ 0 h 25"/>
                <a:gd name="T18" fmla="*/ 0 w 51"/>
                <a:gd name="T19" fmla="*/ 0 h 25"/>
                <a:gd name="T20" fmla="*/ 0 w 51"/>
                <a:gd name="T21" fmla="*/ 0 h 25"/>
                <a:gd name="T22" fmla="*/ 0 w 51"/>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5"/>
                <a:gd name="T38" fmla="*/ 51 w 51"/>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5">
                  <a:moveTo>
                    <a:pt x="9" y="24"/>
                  </a:moveTo>
                  <a:lnTo>
                    <a:pt x="6" y="25"/>
                  </a:lnTo>
                  <a:lnTo>
                    <a:pt x="51" y="10"/>
                  </a:lnTo>
                  <a:lnTo>
                    <a:pt x="49" y="0"/>
                  </a:lnTo>
                  <a:lnTo>
                    <a:pt x="4" y="15"/>
                  </a:lnTo>
                  <a:lnTo>
                    <a:pt x="2" y="17"/>
                  </a:lnTo>
                  <a:lnTo>
                    <a:pt x="4" y="15"/>
                  </a:lnTo>
                  <a:lnTo>
                    <a:pt x="2" y="18"/>
                  </a:lnTo>
                  <a:lnTo>
                    <a:pt x="0" y="21"/>
                  </a:lnTo>
                  <a:lnTo>
                    <a:pt x="3" y="24"/>
                  </a:lnTo>
                  <a:lnTo>
                    <a:pt x="6" y="25"/>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3" name="Freeform 31"/>
            <p:cNvSpPr>
              <a:spLocks/>
            </p:cNvSpPr>
            <p:nvPr/>
          </p:nvSpPr>
          <p:spPr bwMode="auto">
            <a:xfrm>
              <a:off x="5020" y="303"/>
              <a:ext cx="162" cy="163"/>
            </a:xfrm>
            <a:custGeom>
              <a:avLst/>
              <a:gdLst>
                <a:gd name="T0" fmla="*/ 1 w 324"/>
                <a:gd name="T1" fmla="*/ 6 h 325"/>
                <a:gd name="T2" fmla="*/ 1 w 324"/>
                <a:gd name="T3" fmla="*/ 6 h 325"/>
                <a:gd name="T4" fmla="*/ 5 w 324"/>
                <a:gd name="T5" fmla="*/ 1 h 325"/>
                <a:gd name="T6" fmla="*/ 5 w 324"/>
                <a:gd name="T7" fmla="*/ 0 h 325"/>
                <a:gd name="T8" fmla="*/ 1 w 324"/>
                <a:gd name="T9" fmla="*/ 5 h 325"/>
                <a:gd name="T10" fmla="*/ 0 w 324"/>
                <a:gd name="T11" fmla="*/ 6 h 325"/>
                <a:gd name="T12" fmla="*/ 1 w 324"/>
                <a:gd name="T13" fmla="*/ 5 h 325"/>
                <a:gd name="T14" fmla="*/ 0 w 324"/>
                <a:gd name="T15" fmla="*/ 6 h 325"/>
                <a:gd name="T16" fmla="*/ 1 w 324"/>
                <a:gd name="T17" fmla="*/ 6 h 325"/>
                <a:gd name="T18" fmla="*/ 1 w 324"/>
                <a:gd name="T19" fmla="*/ 6 h 325"/>
                <a:gd name="T20" fmla="*/ 1 w 324"/>
                <a:gd name="T21" fmla="*/ 6 h 325"/>
                <a:gd name="T22" fmla="*/ 1 w 324"/>
                <a:gd name="T23" fmla="*/ 6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5"/>
                <a:gd name="T38" fmla="*/ 324 w 324"/>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5">
                  <a:moveTo>
                    <a:pt x="9" y="321"/>
                  </a:moveTo>
                  <a:lnTo>
                    <a:pt x="8" y="324"/>
                  </a:lnTo>
                  <a:lnTo>
                    <a:pt x="324" y="7"/>
                  </a:lnTo>
                  <a:lnTo>
                    <a:pt x="317" y="0"/>
                  </a:lnTo>
                  <a:lnTo>
                    <a:pt x="1" y="317"/>
                  </a:lnTo>
                  <a:lnTo>
                    <a:pt x="0" y="321"/>
                  </a:lnTo>
                  <a:lnTo>
                    <a:pt x="1" y="317"/>
                  </a:lnTo>
                  <a:lnTo>
                    <a:pt x="0" y="321"/>
                  </a:lnTo>
                  <a:lnTo>
                    <a:pt x="1" y="324"/>
                  </a:lnTo>
                  <a:lnTo>
                    <a:pt x="5" y="325"/>
                  </a:lnTo>
                  <a:lnTo>
                    <a:pt x="8" y="324"/>
                  </a:lnTo>
                  <a:lnTo>
                    <a:pt x="9" y="3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4" name="Freeform 32"/>
            <p:cNvSpPr>
              <a:spLocks/>
            </p:cNvSpPr>
            <p:nvPr/>
          </p:nvSpPr>
          <p:spPr bwMode="auto">
            <a:xfrm>
              <a:off x="5162" y="270"/>
              <a:ext cx="1" cy="44"/>
            </a:xfrm>
            <a:custGeom>
              <a:avLst/>
              <a:gdLst>
                <a:gd name="T0" fmla="*/ 0 w 1"/>
                <a:gd name="T1" fmla="*/ 0 h 88"/>
                <a:gd name="T2" fmla="*/ 0 w 1"/>
                <a:gd name="T3" fmla="*/ 2 h 88"/>
                <a:gd name="T4" fmla="*/ 0 w 1"/>
                <a:gd name="T5" fmla="*/ 0 h 88"/>
                <a:gd name="T6" fmla="*/ 0 60000 65536"/>
                <a:gd name="T7" fmla="*/ 0 60000 65536"/>
                <a:gd name="T8" fmla="*/ 0 60000 65536"/>
                <a:gd name="T9" fmla="*/ 0 w 1"/>
                <a:gd name="T10" fmla="*/ 0 h 88"/>
                <a:gd name="T11" fmla="*/ 1 w 1"/>
                <a:gd name="T12" fmla="*/ 88 h 88"/>
              </a:gdLst>
              <a:ahLst/>
              <a:cxnLst>
                <a:cxn ang="T6">
                  <a:pos x="T0" y="T1"/>
                </a:cxn>
                <a:cxn ang="T7">
                  <a:pos x="T2" y="T3"/>
                </a:cxn>
                <a:cxn ang="T8">
                  <a:pos x="T4" y="T5"/>
                </a:cxn>
              </a:cxnLst>
              <a:rect l="T9" t="T10" r="T11" b="T12"/>
              <a:pathLst>
                <a:path w="1" h="88">
                  <a:moveTo>
                    <a:pt x="0" y="0"/>
                  </a:moveTo>
                  <a:lnTo>
                    <a:pt x="0" y="8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5" name="Freeform 33"/>
            <p:cNvSpPr>
              <a:spLocks/>
            </p:cNvSpPr>
            <p:nvPr/>
          </p:nvSpPr>
          <p:spPr bwMode="auto">
            <a:xfrm>
              <a:off x="5159" y="267"/>
              <a:ext cx="6" cy="3"/>
            </a:xfrm>
            <a:custGeom>
              <a:avLst/>
              <a:gdLst>
                <a:gd name="T0" fmla="*/ 1 w 11"/>
                <a:gd name="T1" fmla="*/ 1 h 6"/>
                <a:gd name="T2" fmla="*/ 1 w 11"/>
                <a:gd name="T3" fmla="*/ 1 h 6"/>
                <a:gd name="T4" fmla="*/ 1 w 11"/>
                <a:gd name="T5" fmla="*/ 0 h 6"/>
                <a:gd name="T6" fmla="*/ 1 w 11"/>
                <a:gd name="T7" fmla="*/ 1 h 6"/>
                <a:gd name="T8" fmla="*/ 0 w 11"/>
                <a:gd name="T9" fmla="*/ 1 h 6"/>
                <a:gd name="T10" fmla="*/ 1 w 11"/>
                <a:gd name="T11" fmla="*/ 1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6"/>
                  </a:moveTo>
                  <a:lnTo>
                    <a:pt x="9" y="2"/>
                  </a:lnTo>
                  <a:lnTo>
                    <a:pt x="5" y="0"/>
                  </a:lnTo>
                  <a:lnTo>
                    <a:pt x="2" y="2"/>
                  </a:lnTo>
                  <a:lnTo>
                    <a:pt x="0"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6" name="Freeform 34"/>
            <p:cNvSpPr>
              <a:spLocks/>
            </p:cNvSpPr>
            <p:nvPr/>
          </p:nvSpPr>
          <p:spPr bwMode="auto">
            <a:xfrm>
              <a:off x="5159" y="270"/>
              <a:ext cx="6" cy="44"/>
            </a:xfrm>
            <a:custGeom>
              <a:avLst/>
              <a:gdLst>
                <a:gd name="T0" fmla="*/ 1 w 11"/>
                <a:gd name="T1" fmla="*/ 2 h 88"/>
                <a:gd name="T2" fmla="*/ 1 w 11"/>
                <a:gd name="T3" fmla="*/ 2 h 88"/>
                <a:gd name="T4" fmla="*/ 1 w 11"/>
                <a:gd name="T5" fmla="*/ 0 h 88"/>
                <a:gd name="T6" fmla="*/ 0 w 11"/>
                <a:gd name="T7" fmla="*/ 0 h 88"/>
                <a:gd name="T8" fmla="*/ 0 w 11"/>
                <a:gd name="T9" fmla="*/ 2 h 88"/>
                <a:gd name="T10" fmla="*/ 1 w 11"/>
                <a:gd name="T11" fmla="*/ 2 h 88"/>
                <a:gd name="T12" fmla="*/ 0 60000 65536"/>
                <a:gd name="T13" fmla="*/ 0 60000 65536"/>
                <a:gd name="T14" fmla="*/ 0 60000 65536"/>
                <a:gd name="T15" fmla="*/ 0 60000 65536"/>
                <a:gd name="T16" fmla="*/ 0 60000 65536"/>
                <a:gd name="T17" fmla="*/ 0 60000 65536"/>
                <a:gd name="T18" fmla="*/ 0 w 11"/>
                <a:gd name="T19" fmla="*/ 0 h 88"/>
                <a:gd name="T20" fmla="*/ 11 w 11"/>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11" h="88">
                  <a:moveTo>
                    <a:pt x="5" y="88"/>
                  </a:moveTo>
                  <a:lnTo>
                    <a:pt x="11" y="88"/>
                  </a:lnTo>
                  <a:lnTo>
                    <a:pt x="11" y="0"/>
                  </a:lnTo>
                  <a:lnTo>
                    <a:pt x="0" y="0"/>
                  </a:lnTo>
                  <a:lnTo>
                    <a:pt x="0" y="88"/>
                  </a:lnTo>
                  <a:lnTo>
                    <a:pt x="5"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7" name="Freeform 35"/>
            <p:cNvSpPr>
              <a:spLocks/>
            </p:cNvSpPr>
            <p:nvPr/>
          </p:nvSpPr>
          <p:spPr bwMode="auto">
            <a:xfrm>
              <a:off x="5159" y="314"/>
              <a:ext cx="6" cy="3"/>
            </a:xfrm>
            <a:custGeom>
              <a:avLst/>
              <a:gdLst>
                <a:gd name="T0" fmla="*/ 0 w 11"/>
                <a:gd name="T1" fmla="*/ 0 h 5"/>
                <a:gd name="T2" fmla="*/ 1 w 11"/>
                <a:gd name="T3" fmla="*/ 1 h 5"/>
                <a:gd name="T4" fmla="*/ 1 w 11"/>
                <a:gd name="T5" fmla="*/ 1 h 5"/>
                <a:gd name="T6" fmla="*/ 1 w 11"/>
                <a:gd name="T7" fmla="*/ 1 h 5"/>
                <a:gd name="T8" fmla="*/ 1 w 11"/>
                <a:gd name="T9" fmla="*/ 0 h 5"/>
                <a:gd name="T10" fmla="*/ 0 w 11"/>
                <a:gd name="T11" fmla="*/ 0 h 5"/>
                <a:gd name="T12" fmla="*/ 0 60000 65536"/>
                <a:gd name="T13" fmla="*/ 0 60000 65536"/>
                <a:gd name="T14" fmla="*/ 0 60000 65536"/>
                <a:gd name="T15" fmla="*/ 0 60000 65536"/>
                <a:gd name="T16" fmla="*/ 0 60000 65536"/>
                <a:gd name="T17" fmla="*/ 0 60000 65536"/>
                <a:gd name="T18" fmla="*/ 0 w 11"/>
                <a:gd name="T19" fmla="*/ 0 h 5"/>
                <a:gd name="T20" fmla="*/ 11 w 1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1" h="5">
                  <a:moveTo>
                    <a:pt x="0" y="0"/>
                  </a:moveTo>
                  <a:lnTo>
                    <a:pt x="2" y="4"/>
                  </a:lnTo>
                  <a:lnTo>
                    <a:pt x="5" y="5"/>
                  </a:lnTo>
                  <a:lnTo>
                    <a:pt x="9" y="4"/>
                  </a:lnTo>
                  <a:lnTo>
                    <a:pt x="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8" name="Freeform 36"/>
            <p:cNvSpPr>
              <a:spLocks/>
            </p:cNvSpPr>
            <p:nvPr/>
          </p:nvSpPr>
          <p:spPr bwMode="auto">
            <a:xfrm>
              <a:off x="5147" y="285"/>
              <a:ext cx="1" cy="42"/>
            </a:xfrm>
            <a:custGeom>
              <a:avLst/>
              <a:gdLst>
                <a:gd name="T0" fmla="*/ 0 w 1"/>
                <a:gd name="T1" fmla="*/ 0 h 83"/>
                <a:gd name="T2" fmla="*/ 0 w 1"/>
                <a:gd name="T3" fmla="*/ 2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89" name="Freeform 37"/>
            <p:cNvSpPr>
              <a:spLocks/>
            </p:cNvSpPr>
            <p:nvPr/>
          </p:nvSpPr>
          <p:spPr bwMode="auto">
            <a:xfrm>
              <a:off x="5144" y="283"/>
              <a:ext cx="6" cy="2"/>
            </a:xfrm>
            <a:custGeom>
              <a:avLst/>
              <a:gdLst>
                <a:gd name="T0" fmla="*/ 1 w 11"/>
                <a:gd name="T1" fmla="*/ 0 h 6"/>
                <a:gd name="T2" fmla="*/ 1 w 11"/>
                <a:gd name="T3" fmla="*/ 0 h 6"/>
                <a:gd name="T4" fmla="*/ 1 w 11"/>
                <a:gd name="T5" fmla="*/ 0 h 6"/>
                <a:gd name="T6" fmla="*/ 1 w 11"/>
                <a:gd name="T7" fmla="*/ 0 h 6"/>
                <a:gd name="T8" fmla="*/ 0 w 11"/>
                <a:gd name="T9" fmla="*/ 0 h 6"/>
                <a:gd name="T10" fmla="*/ 1 w 11"/>
                <a:gd name="T11" fmla="*/ 0 h 6"/>
                <a:gd name="T12" fmla="*/ 0 60000 65536"/>
                <a:gd name="T13" fmla="*/ 0 60000 65536"/>
                <a:gd name="T14" fmla="*/ 0 60000 65536"/>
                <a:gd name="T15" fmla="*/ 0 60000 65536"/>
                <a:gd name="T16" fmla="*/ 0 60000 65536"/>
                <a:gd name="T17" fmla="*/ 0 60000 65536"/>
                <a:gd name="T18" fmla="*/ 0 w 11"/>
                <a:gd name="T19" fmla="*/ 0 h 6"/>
                <a:gd name="T20" fmla="*/ 11 w 1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1" h="6">
                  <a:moveTo>
                    <a:pt x="11" y="6"/>
                  </a:moveTo>
                  <a:lnTo>
                    <a:pt x="9" y="2"/>
                  </a:lnTo>
                  <a:lnTo>
                    <a:pt x="5" y="0"/>
                  </a:lnTo>
                  <a:lnTo>
                    <a:pt x="2" y="2"/>
                  </a:lnTo>
                  <a:lnTo>
                    <a:pt x="0" y="6"/>
                  </a:lnTo>
                  <a:lnTo>
                    <a:pt x="11"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0" name="Freeform 38"/>
            <p:cNvSpPr>
              <a:spLocks/>
            </p:cNvSpPr>
            <p:nvPr/>
          </p:nvSpPr>
          <p:spPr bwMode="auto">
            <a:xfrm>
              <a:off x="5144" y="285"/>
              <a:ext cx="6" cy="42"/>
            </a:xfrm>
            <a:custGeom>
              <a:avLst/>
              <a:gdLst>
                <a:gd name="T0" fmla="*/ 1 w 11"/>
                <a:gd name="T1" fmla="*/ 2 h 83"/>
                <a:gd name="T2" fmla="*/ 1 w 11"/>
                <a:gd name="T3" fmla="*/ 2 h 83"/>
                <a:gd name="T4" fmla="*/ 1 w 11"/>
                <a:gd name="T5" fmla="*/ 0 h 83"/>
                <a:gd name="T6" fmla="*/ 0 w 11"/>
                <a:gd name="T7" fmla="*/ 0 h 83"/>
                <a:gd name="T8" fmla="*/ 0 w 11"/>
                <a:gd name="T9" fmla="*/ 2 h 83"/>
                <a:gd name="T10" fmla="*/ 1 w 11"/>
                <a:gd name="T11" fmla="*/ 2 h 83"/>
                <a:gd name="T12" fmla="*/ 0 60000 65536"/>
                <a:gd name="T13" fmla="*/ 0 60000 65536"/>
                <a:gd name="T14" fmla="*/ 0 60000 65536"/>
                <a:gd name="T15" fmla="*/ 0 60000 65536"/>
                <a:gd name="T16" fmla="*/ 0 60000 65536"/>
                <a:gd name="T17" fmla="*/ 0 60000 65536"/>
                <a:gd name="T18" fmla="*/ 0 w 11"/>
                <a:gd name="T19" fmla="*/ 0 h 83"/>
                <a:gd name="T20" fmla="*/ 11 w 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1" h="83">
                  <a:moveTo>
                    <a:pt x="5" y="83"/>
                  </a:moveTo>
                  <a:lnTo>
                    <a:pt x="11" y="83"/>
                  </a:lnTo>
                  <a:lnTo>
                    <a:pt x="11" y="0"/>
                  </a:lnTo>
                  <a:lnTo>
                    <a:pt x="0" y="0"/>
                  </a:lnTo>
                  <a:lnTo>
                    <a:pt x="0" y="83"/>
                  </a:lnTo>
                  <a:lnTo>
                    <a:pt x="5"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1" name="Freeform 39"/>
            <p:cNvSpPr>
              <a:spLocks/>
            </p:cNvSpPr>
            <p:nvPr/>
          </p:nvSpPr>
          <p:spPr bwMode="auto">
            <a:xfrm>
              <a:off x="5144" y="327"/>
              <a:ext cx="6" cy="2"/>
            </a:xfrm>
            <a:custGeom>
              <a:avLst/>
              <a:gdLst>
                <a:gd name="T0" fmla="*/ 0 w 11"/>
                <a:gd name="T1" fmla="*/ 0 h 4"/>
                <a:gd name="T2" fmla="*/ 1 w 11"/>
                <a:gd name="T3" fmla="*/ 1 h 4"/>
                <a:gd name="T4" fmla="*/ 1 w 11"/>
                <a:gd name="T5" fmla="*/ 1 h 4"/>
                <a:gd name="T6" fmla="*/ 1 w 11"/>
                <a:gd name="T7" fmla="*/ 1 h 4"/>
                <a:gd name="T8" fmla="*/ 1 w 11"/>
                <a:gd name="T9" fmla="*/ 0 h 4"/>
                <a:gd name="T10" fmla="*/ 0 w 11"/>
                <a:gd name="T11" fmla="*/ 0 h 4"/>
                <a:gd name="T12" fmla="*/ 0 60000 65536"/>
                <a:gd name="T13" fmla="*/ 0 60000 65536"/>
                <a:gd name="T14" fmla="*/ 0 60000 65536"/>
                <a:gd name="T15" fmla="*/ 0 60000 65536"/>
                <a:gd name="T16" fmla="*/ 0 60000 65536"/>
                <a:gd name="T17" fmla="*/ 0 60000 65536"/>
                <a:gd name="T18" fmla="*/ 0 w 11"/>
                <a:gd name="T19" fmla="*/ 0 h 4"/>
                <a:gd name="T20" fmla="*/ 11 w 1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1" h="4">
                  <a:moveTo>
                    <a:pt x="0" y="0"/>
                  </a:moveTo>
                  <a:lnTo>
                    <a:pt x="2" y="3"/>
                  </a:lnTo>
                  <a:lnTo>
                    <a:pt x="5" y="4"/>
                  </a:lnTo>
                  <a:lnTo>
                    <a:pt x="9" y="3"/>
                  </a:lnTo>
                  <a:lnTo>
                    <a:pt x="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2" name="Freeform 40"/>
            <p:cNvSpPr>
              <a:spLocks/>
            </p:cNvSpPr>
            <p:nvPr/>
          </p:nvSpPr>
          <p:spPr bwMode="auto">
            <a:xfrm>
              <a:off x="5192" y="344"/>
              <a:ext cx="45" cy="1"/>
            </a:xfrm>
            <a:custGeom>
              <a:avLst/>
              <a:gdLst>
                <a:gd name="T0" fmla="*/ 0 w 90"/>
                <a:gd name="T1" fmla="*/ 0 h 3"/>
                <a:gd name="T2" fmla="*/ 2 w 90"/>
                <a:gd name="T3" fmla="*/ 0 h 3"/>
                <a:gd name="T4" fmla="*/ 0 w 90"/>
                <a:gd name="T5" fmla="*/ 0 h 3"/>
                <a:gd name="T6" fmla="*/ 0 60000 65536"/>
                <a:gd name="T7" fmla="*/ 0 60000 65536"/>
                <a:gd name="T8" fmla="*/ 0 60000 65536"/>
                <a:gd name="T9" fmla="*/ 0 w 90"/>
                <a:gd name="T10" fmla="*/ 0 h 3"/>
                <a:gd name="T11" fmla="*/ 90 w 90"/>
                <a:gd name="T12" fmla="*/ 3 h 3"/>
              </a:gdLst>
              <a:ahLst/>
              <a:cxnLst>
                <a:cxn ang="T6">
                  <a:pos x="T0" y="T1"/>
                </a:cxn>
                <a:cxn ang="T7">
                  <a:pos x="T2" y="T3"/>
                </a:cxn>
                <a:cxn ang="T8">
                  <a:pos x="T4" y="T5"/>
                </a:cxn>
              </a:cxnLst>
              <a:rect l="T9" t="T10" r="T11" b="T12"/>
              <a:pathLst>
                <a:path w="90" h="3">
                  <a:moveTo>
                    <a:pt x="0" y="3"/>
                  </a:moveTo>
                  <a:lnTo>
                    <a:pt x="90"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3" name="Freeform 41"/>
            <p:cNvSpPr>
              <a:spLocks/>
            </p:cNvSpPr>
            <p:nvPr/>
          </p:nvSpPr>
          <p:spPr bwMode="auto">
            <a:xfrm>
              <a:off x="5190" y="342"/>
              <a:ext cx="2" cy="6"/>
            </a:xfrm>
            <a:custGeom>
              <a:avLst/>
              <a:gdLst>
                <a:gd name="T0" fmla="*/ 1 w 4"/>
                <a:gd name="T1" fmla="*/ 0 h 11"/>
                <a:gd name="T2" fmla="*/ 1 w 4"/>
                <a:gd name="T3" fmla="*/ 1 h 11"/>
                <a:gd name="T4" fmla="*/ 0 w 4"/>
                <a:gd name="T5" fmla="*/ 1 h 11"/>
                <a:gd name="T6" fmla="*/ 1 w 4"/>
                <a:gd name="T7" fmla="*/ 1 h 11"/>
                <a:gd name="T8" fmla="*/ 1 w 4"/>
                <a:gd name="T9" fmla="*/ 1 h 11"/>
                <a:gd name="T10" fmla="*/ 1 w 4"/>
                <a:gd name="T11" fmla="*/ 0 h 11"/>
                <a:gd name="T12" fmla="*/ 0 60000 65536"/>
                <a:gd name="T13" fmla="*/ 0 60000 65536"/>
                <a:gd name="T14" fmla="*/ 0 60000 65536"/>
                <a:gd name="T15" fmla="*/ 0 60000 65536"/>
                <a:gd name="T16" fmla="*/ 0 60000 65536"/>
                <a:gd name="T17" fmla="*/ 0 60000 65536"/>
                <a:gd name="T18" fmla="*/ 0 w 4"/>
                <a:gd name="T19" fmla="*/ 0 h 11"/>
                <a:gd name="T20" fmla="*/ 4 w 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 h="11">
                  <a:moveTo>
                    <a:pt x="4" y="0"/>
                  </a:moveTo>
                  <a:lnTo>
                    <a:pt x="1" y="2"/>
                  </a:lnTo>
                  <a:lnTo>
                    <a:pt x="0" y="6"/>
                  </a:lnTo>
                  <a:lnTo>
                    <a:pt x="1" y="9"/>
                  </a:lnTo>
                  <a:lnTo>
                    <a:pt x="4" y="1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4" name="Freeform 42"/>
            <p:cNvSpPr>
              <a:spLocks/>
            </p:cNvSpPr>
            <p:nvPr/>
          </p:nvSpPr>
          <p:spPr bwMode="auto">
            <a:xfrm>
              <a:off x="5192" y="342"/>
              <a:ext cx="45" cy="6"/>
            </a:xfrm>
            <a:custGeom>
              <a:avLst/>
              <a:gdLst>
                <a:gd name="T0" fmla="*/ 2 w 90"/>
                <a:gd name="T1" fmla="*/ 1 h 11"/>
                <a:gd name="T2" fmla="*/ 2 w 90"/>
                <a:gd name="T3" fmla="*/ 0 h 11"/>
                <a:gd name="T4" fmla="*/ 0 w 90"/>
                <a:gd name="T5" fmla="*/ 1 h 11"/>
                <a:gd name="T6" fmla="*/ 0 w 90"/>
                <a:gd name="T7" fmla="*/ 1 h 11"/>
                <a:gd name="T8" fmla="*/ 2 w 90"/>
                <a:gd name="T9" fmla="*/ 1 h 11"/>
                <a:gd name="T10" fmla="*/ 2 w 90"/>
                <a:gd name="T11" fmla="*/ 1 h 11"/>
                <a:gd name="T12" fmla="*/ 0 60000 65536"/>
                <a:gd name="T13" fmla="*/ 0 60000 65536"/>
                <a:gd name="T14" fmla="*/ 0 60000 65536"/>
                <a:gd name="T15" fmla="*/ 0 60000 65536"/>
                <a:gd name="T16" fmla="*/ 0 60000 65536"/>
                <a:gd name="T17" fmla="*/ 0 60000 65536"/>
                <a:gd name="T18" fmla="*/ 0 w 90"/>
                <a:gd name="T19" fmla="*/ 0 h 11"/>
                <a:gd name="T20" fmla="*/ 90 w 9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0" h="11">
                  <a:moveTo>
                    <a:pt x="90" y="4"/>
                  </a:moveTo>
                  <a:lnTo>
                    <a:pt x="90" y="0"/>
                  </a:lnTo>
                  <a:lnTo>
                    <a:pt x="0" y="2"/>
                  </a:lnTo>
                  <a:lnTo>
                    <a:pt x="0" y="11"/>
                  </a:lnTo>
                  <a:lnTo>
                    <a:pt x="90" y="9"/>
                  </a:lnTo>
                  <a:lnTo>
                    <a:pt x="9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5" name="Freeform 43"/>
            <p:cNvSpPr>
              <a:spLocks/>
            </p:cNvSpPr>
            <p:nvPr/>
          </p:nvSpPr>
          <p:spPr bwMode="auto">
            <a:xfrm>
              <a:off x="5237" y="341"/>
              <a:ext cx="3" cy="6"/>
            </a:xfrm>
            <a:custGeom>
              <a:avLst/>
              <a:gdLst>
                <a:gd name="T0" fmla="*/ 0 w 6"/>
                <a:gd name="T1" fmla="*/ 1 h 11"/>
                <a:gd name="T2" fmla="*/ 1 w 6"/>
                <a:gd name="T3" fmla="*/ 1 h 11"/>
                <a:gd name="T4" fmla="*/ 1 w 6"/>
                <a:gd name="T5" fmla="*/ 1 h 11"/>
                <a:gd name="T6" fmla="*/ 1 w 6"/>
                <a:gd name="T7" fmla="*/ 1 h 11"/>
                <a:gd name="T8" fmla="*/ 0 w 6"/>
                <a:gd name="T9" fmla="*/ 0 h 11"/>
                <a:gd name="T10" fmla="*/ 0 w 6"/>
                <a:gd name="T11" fmla="*/ 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5"/>
                  </a:lnTo>
                  <a:lnTo>
                    <a:pt x="3" y="2"/>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6" name="Freeform 44"/>
            <p:cNvSpPr>
              <a:spLocks/>
            </p:cNvSpPr>
            <p:nvPr/>
          </p:nvSpPr>
          <p:spPr bwMode="auto">
            <a:xfrm>
              <a:off x="5183" y="361"/>
              <a:ext cx="45" cy="1"/>
            </a:xfrm>
            <a:custGeom>
              <a:avLst/>
              <a:gdLst>
                <a:gd name="T0" fmla="*/ 0 w 90"/>
                <a:gd name="T1" fmla="*/ 0 h 1"/>
                <a:gd name="T2" fmla="*/ 2 w 90"/>
                <a:gd name="T3" fmla="*/ 0 h 1"/>
                <a:gd name="T4" fmla="*/ 0 w 90"/>
                <a:gd name="T5" fmla="*/ 0 h 1"/>
                <a:gd name="T6" fmla="*/ 0 60000 65536"/>
                <a:gd name="T7" fmla="*/ 0 60000 65536"/>
                <a:gd name="T8" fmla="*/ 0 60000 65536"/>
                <a:gd name="T9" fmla="*/ 0 w 90"/>
                <a:gd name="T10" fmla="*/ 0 h 1"/>
                <a:gd name="T11" fmla="*/ 90 w 90"/>
                <a:gd name="T12" fmla="*/ 1 h 1"/>
              </a:gdLst>
              <a:ahLst/>
              <a:cxnLst>
                <a:cxn ang="T6">
                  <a:pos x="T0" y="T1"/>
                </a:cxn>
                <a:cxn ang="T7">
                  <a:pos x="T2" y="T3"/>
                </a:cxn>
                <a:cxn ang="T8">
                  <a:pos x="T4" y="T5"/>
                </a:cxn>
              </a:cxnLst>
              <a:rect l="T9" t="T10" r="T11" b="T12"/>
              <a:pathLst>
                <a:path w="90" h="1">
                  <a:moveTo>
                    <a:pt x="0" y="0"/>
                  </a:moveTo>
                  <a:lnTo>
                    <a:pt x="9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7" name="Freeform 45"/>
            <p:cNvSpPr>
              <a:spLocks/>
            </p:cNvSpPr>
            <p:nvPr/>
          </p:nvSpPr>
          <p:spPr bwMode="auto">
            <a:xfrm>
              <a:off x="5181" y="359"/>
              <a:ext cx="2" cy="5"/>
            </a:xfrm>
            <a:custGeom>
              <a:avLst/>
              <a:gdLst>
                <a:gd name="T0" fmla="*/ 0 w 5"/>
                <a:gd name="T1" fmla="*/ 0 h 12"/>
                <a:gd name="T2" fmla="*/ 0 w 5"/>
                <a:gd name="T3" fmla="*/ 0 h 12"/>
                <a:gd name="T4" fmla="*/ 0 w 5"/>
                <a:gd name="T5" fmla="*/ 0 h 12"/>
                <a:gd name="T6" fmla="*/ 0 w 5"/>
                <a:gd name="T7" fmla="*/ 0 h 12"/>
                <a:gd name="T8" fmla="*/ 0 w 5"/>
                <a:gd name="T9" fmla="*/ 0 h 12"/>
                <a:gd name="T10" fmla="*/ 0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2"/>
                  </a:lnTo>
                  <a:lnTo>
                    <a:pt x="0" y="6"/>
                  </a:lnTo>
                  <a:lnTo>
                    <a:pt x="1" y="9"/>
                  </a:lnTo>
                  <a:lnTo>
                    <a:pt x="5" y="12"/>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8" name="Freeform 46"/>
            <p:cNvSpPr>
              <a:spLocks/>
            </p:cNvSpPr>
            <p:nvPr/>
          </p:nvSpPr>
          <p:spPr bwMode="auto">
            <a:xfrm>
              <a:off x="5183" y="359"/>
              <a:ext cx="45" cy="5"/>
            </a:xfrm>
            <a:custGeom>
              <a:avLst/>
              <a:gdLst>
                <a:gd name="T0" fmla="*/ 2 w 90"/>
                <a:gd name="T1" fmla="*/ 0 h 12"/>
                <a:gd name="T2" fmla="*/ 2 w 90"/>
                <a:gd name="T3" fmla="*/ 0 h 12"/>
                <a:gd name="T4" fmla="*/ 0 w 90"/>
                <a:gd name="T5" fmla="*/ 0 h 12"/>
                <a:gd name="T6" fmla="*/ 0 w 90"/>
                <a:gd name="T7" fmla="*/ 0 h 12"/>
                <a:gd name="T8" fmla="*/ 2 w 90"/>
                <a:gd name="T9" fmla="*/ 0 h 12"/>
                <a:gd name="T10" fmla="*/ 2 w 90"/>
                <a:gd name="T11" fmla="*/ 0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6"/>
                  </a:moveTo>
                  <a:lnTo>
                    <a:pt x="90" y="0"/>
                  </a:lnTo>
                  <a:lnTo>
                    <a:pt x="0" y="0"/>
                  </a:lnTo>
                  <a:lnTo>
                    <a:pt x="0" y="12"/>
                  </a:lnTo>
                  <a:lnTo>
                    <a:pt x="90" y="12"/>
                  </a:lnTo>
                  <a:lnTo>
                    <a:pt x="9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99" name="Freeform 47"/>
            <p:cNvSpPr>
              <a:spLocks/>
            </p:cNvSpPr>
            <p:nvPr/>
          </p:nvSpPr>
          <p:spPr bwMode="auto">
            <a:xfrm>
              <a:off x="5228" y="359"/>
              <a:ext cx="3" cy="5"/>
            </a:xfrm>
            <a:custGeom>
              <a:avLst/>
              <a:gdLst>
                <a:gd name="T0" fmla="*/ 0 w 5"/>
                <a:gd name="T1" fmla="*/ 0 h 12"/>
                <a:gd name="T2" fmla="*/ 1 w 5"/>
                <a:gd name="T3" fmla="*/ 0 h 12"/>
                <a:gd name="T4" fmla="*/ 1 w 5"/>
                <a:gd name="T5" fmla="*/ 0 h 12"/>
                <a:gd name="T6" fmla="*/ 1 w 5"/>
                <a:gd name="T7" fmla="*/ 0 h 12"/>
                <a:gd name="T8" fmla="*/ 0 w 5"/>
                <a:gd name="T9" fmla="*/ 0 h 12"/>
                <a:gd name="T10" fmla="*/ 0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0" y="12"/>
                  </a:moveTo>
                  <a:lnTo>
                    <a:pt x="3" y="9"/>
                  </a:lnTo>
                  <a:lnTo>
                    <a:pt x="5" y="6"/>
                  </a:lnTo>
                  <a:lnTo>
                    <a:pt x="3" y="2"/>
                  </a:lnTo>
                  <a:lnTo>
                    <a:pt x="0"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0" name="Freeform 48"/>
            <p:cNvSpPr>
              <a:spLocks/>
            </p:cNvSpPr>
            <p:nvPr/>
          </p:nvSpPr>
          <p:spPr bwMode="auto">
            <a:xfrm>
              <a:off x="4967" y="517"/>
              <a:ext cx="62" cy="74"/>
            </a:xfrm>
            <a:custGeom>
              <a:avLst/>
              <a:gdLst>
                <a:gd name="T0" fmla="*/ 1 w 125"/>
                <a:gd name="T1" fmla="*/ 0 h 147"/>
                <a:gd name="T2" fmla="*/ 1 w 125"/>
                <a:gd name="T3" fmla="*/ 1 h 147"/>
                <a:gd name="T4" fmla="*/ 0 w 125"/>
                <a:gd name="T5" fmla="*/ 3 h 147"/>
                <a:gd name="T6" fmla="*/ 0 w 125"/>
                <a:gd name="T7" fmla="*/ 3 h 147"/>
                <a:gd name="T8" fmla="*/ 0 w 125"/>
                <a:gd name="T9" fmla="*/ 3 h 147"/>
                <a:gd name="T10" fmla="*/ 0 w 125"/>
                <a:gd name="T11" fmla="*/ 3 h 147"/>
                <a:gd name="T12" fmla="*/ 0 w 125"/>
                <a:gd name="T13" fmla="*/ 3 h 147"/>
                <a:gd name="T14" fmla="*/ 0 w 125"/>
                <a:gd name="T15" fmla="*/ 2 h 147"/>
                <a:gd name="T16" fmla="*/ 0 w 125"/>
                <a:gd name="T17" fmla="*/ 2 h 147"/>
                <a:gd name="T18" fmla="*/ 0 w 125"/>
                <a:gd name="T19" fmla="*/ 2 h 147"/>
                <a:gd name="T20" fmla="*/ 0 w 125"/>
                <a:gd name="T21" fmla="*/ 1 h 147"/>
                <a:gd name="T22" fmla="*/ 1 w 125"/>
                <a:gd name="T23" fmla="*/ 1 h 147"/>
                <a:gd name="T24" fmla="*/ 1 w 125"/>
                <a:gd name="T25" fmla="*/ 1 h 147"/>
                <a:gd name="T26" fmla="*/ 1 w 125"/>
                <a:gd name="T27" fmla="*/ 1 h 147"/>
                <a:gd name="T28" fmla="*/ 1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4"/>
                  </a:lnTo>
                  <a:lnTo>
                    <a:pt x="33" y="84"/>
                  </a:lnTo>
                  <a:lnTo>
                    <a:pt x="50" y="61"/>
                  </a:lnTo>
                  <a:lnTo>
                    <a:pt x="67" y="38"/>
                  </a:lnTo>
                  <a:lnTo>
                    <a:pt x="82" y="18"/>
                  </a:lnTo>
                  <a:lnTo>
                    <a:pt x="93" y="4"/>
                  </a:lnTo>
                  <a:lnTo>
                    <a:pt x="97" y="0"/>
                  </a:lnTo>
                  <a:close/>
                </a:path>
              </a:pathLst>
            </a:custGeom>
            <a:solidFill>
              <a:srgbClr val="9EB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1" name="Freeform 49"/>
            <p:cNvSpPr>
              <a:spLocks/>
            </p:cNvSpPr>
            <p:nvPr/>
          </p:nvSpPr>
          <p:spPr bwMode="auto">
            <a:xfrm>
              <a:off x="4967" y="517"/>
              <a:ext cx="62" cy="74"/>
            </a:xfrm>
            <a:custGeom>
              <a:avLst/>
              <a:gdLst>
                <a:gd name="T0" fmla="*/ 1 w 125"/>
                <a:gd name="T1" fmla="*/ 0 h 147"/>
                <a:gd name="T2" fmla="*/ 1 w 125"/>
                <a:gd name="T3" fmla="*/ 1 h 147"/>
                <a:gd name="T4" fmla="*/ 0 w 125"/>
                <a:gd name="T5" fmla="*/ 3 h 147"/>
                <a:gd name="T6" fmla="*/ 0 w 125"/>
                <a:gd name="T7" fmla="*/ 3 h 147"/>
                <a:gd name="T8" fmla="*/ 0 w 125"/>
                <a:gd name="T9" fmla="*/ 3 h 147"/>
                <a:gd name="T10" fmla="*/ 0 w 125"/>
                <a:gd name="T11" fmla="*/ 3 h 147"/>
                <a:gd name="T12" fmla="*/ 0 w 125"/>
                <a:gd name="T13" fmla="*/ 3 h 147"/>
                <a:gd name="T14" fmla="*/ 0 w 125"/>
                <a:gd name="T15" fmla="*/ 3 h 147"/>
                <a:gd name="T16" fmla="*/ 0 w 125"/>
                <a:gd name="T17" fmla="*/ 3 h 147"/>
                <a:gd name="T18" fmla="*/ 0 w 125"/>
                <a:gd name="T19" fmla="*/ 2 h 147"/>
                <a:gd name="T20" fmla="*/ 0 w 125"/>
                <a:gd name="T21" fmla="*/ 2 h 147"/>
                <a:gd name="T22" fmla="*/ 0 w 125"/>
                <a:gd name="T23" fmla="*/ 2 h 147"/>
                <a:gd name="T24" fmla="*/ 0 w 125"/>
                <a:gd name="T25" fmla="*/ 1 h 147"/>
                <a:gd name="T26" fmla="*/ 1 w 125"/>
                <a:gd name="T27" fmla="*/ 1 h 147"/>
                <a:gd name="T28" fmla="*/ 1 w 125"/>
                <a:gd name="T29" fmla="*/ 1 h 147"/>
                <a:gd name="T30" fmla="*/ 1 w 125"/>
                <a:gd name="T31" fmla="*/ 1 h 147"/>
                <a:gd name="T32" fmla="*/ 1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4"/>
                  </a:lnTo>
                  <a:lnTo>
                    <a:pt x="33" y="84"/>
                  </a:lnTo>
                  <a:lnTo>
                    <a:pt x="50" y="61"/>
                  </a:lnTo>
                  <a:lnTo>
                    <a:pt x="67" y="38"/>
                  </a:lnTo>
                  <a:lnTo>
                    <a:pt x="82" y="18"/>
                  </a:lnTo>
                  <a:lnTo>
                    <a:pt x="93" y="4"/>
                  </a:lnTo>
                  <a:lnTo>
                    <a:pt x="97" y="0"/>
                  </a:lnTo>
                </a:path>
              </a:pathLst>
            </a:custGeom>
            <a:solidFill>
              <a:schemeClr val="tx1"/>
            </a:solidFill>
            <a:ln w="0">
              <a:solidFill>
                <a:schemeClr val="accent1"/>
              </a:solidFill>
              <a:round/>
              <a:headEnd/>
              <a:tailEnd/>
            </a:ln>
          </p:spPr>
          <p:txBody>
            <a:bodyPr/>
            <a:lstStyle/>
            <a:p>
              <a:endParaRPr lang="en-US"/>
            </a:p>
          </p:txBody>
        </p:sp>
        <p:sp>
          <p:nvSpPr>
            <p:cNvPr id="23602" name="Freeform 50"/>
            <p:cNvSpPr>
              <a:spLocks/>
            </p:cNvSpPr>
            <p:nvPr/>
          </p:nvSpPr>
          <p:spPr bwMode="auto">
            <a:xfrm>
              <a:off x="5004" y="461"/>
              <a:ext cx="83" cy="74"/>
            </a:xfrm>
            <a:custGeom>
              <a:avLst/>
              <a:gdLst>
                <a:gd name="T0" fmla="*/ 1 w 166"/>
                <a:gd name="T1" fmla="*/ 0 h 148"/>
                <a:gd name="T2" fmla="*/ 1 w 166"/>
                <a:gd name="T3" fmla="*/ 1 h 148"/>
                <a:gd name="T4" fmla="*/ 1 w 166"/>
                <a:gd name="T5" fmla="*/ 1 h 148"/>
                <a:gd name="T6" fmla="*/ 1 w 166"/>
                <a:gd name="T7" fmla="*/ 1 h 148"/>
                <a:gd name="T8" fmla="*/ 1 w 166"/>
                <a:gd name="T9" fmla="*/ 1 h 148"/>
                <a:gd name="T10" fmla="*/ 1 w 166"/>
                <a:gd name="T11" fmla="*/ 1 h 148"/>
                <a:gd name="T12" fmla="*/ 0 w 166"/>
                <a:gd name="T13" fmla="*/ 2 h 148"/>
                <a:gd name="T14" fmla="*/ 1 w 166"/>
                <a:gd name="T15" fmla="*/ 2 h 148"/>
                <a:gd name="T16" fmla="*/ 1 w 166"/>
                <a:gd name="T17" fmla="*/ 3 h 148"/>
                <a:gd name="T18" fmla="*/ 1 w 166"/>
                <a:gd name="T19" fmla="*/ 3 h 148"/>
                <a:gd name="T20" fmla="*/ 2 w 166"/>
                <a:gd name="T21" fmla="*/ 3 h 148"/>
                <a:gd name="T22" fmla="*/ 2 w 166"/>
                <a:gd name="T23" fmla="*/ 3 h 148"/>
                <a:gd name="T24" fmla="*/ 2 w 166"/>
                <a:gd name="T25" fmla="*/ 3 h 148"/>
                <a:gd name="T26" fmla="*/ 3 w 166"/>
                <a:gd name="T27" fmla="*/ 2 h 148"/>
                <a:gd name="T28" fmla="*/ 3 w 166"/>
                <a:gd name="T29" fmla="*/ 2 h 148"/>
                <a:gd name="T30" fmla="*/ 3 w 166"/>
                <a:gd name="T31" fmla="*/ 1 h 148"/>
                <a:gd name="T32" fmla="*/ 3 w 166"/>
                <a:gd name="T33" fmla="*/ 1 h 148"/>
                <a:gd name="T34" fmla="*/ 3 w 166"/>
                <a:gd name="T35" fmla="*/ 1 h 148"/>
                <a:gd name="T36" fmla="*/ 3 w 166"/>
                <a:gd name="T37" fmla="*/ 1 h 148"/>
                <a:gd name="T38" fmla="*/ 2 w 166"/>
                <a:gd name="T39" fmla="*/ 1 h 148"/>
                <a:gd name="T40" fmla="*/ 2 w 166"/>
                <a:gd name="T41" fmla="*/ 1 h 148"/>
                <a:gd name="T42" fmla="*/ 2 w 166"/>
                <a:gd name="T43" fmla="*/ 1 h 148"/>
                <a:gd name="T44" fmla="*/ 1 w 166"/>
                <a:gd name="T45" fmla="*/ 1 h 148"/>
                <a:gd name="T46" fmla="*/ 1 w 166"/>
                <a:gd name="T47" fmla="*/ 1 h 148"/>
                <a:gd name="T48" fmla="*/ 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8"/>
                  </a:lnTo>
                  <a:lnTo>
                    <a:pt x="15" y="45"/>
                  </a:lnTo>
                  <a:lnTo>
                    <a:pt x="7" y="64"/>
                  </a:lnTo>
                  <a:lnTo>
                    <a:pt x="1" y="84"/>
                  </a:lnTo>
                  <a:lnTo>
                    <a:pt x="0" y="104"/>
                  </a:lnTo>
                  <a:lnTo>
                    <a:pt x="6" y="121"/>
                  </a:lnTo>
                  <a:lnTo>
                    <a:pt x="17" y="135"/>
                  </a:lnTo>
                  <a:lnTo>
                    <a:pt x="41" y="147"/>
                  </a:lnTo>
                  <a:lnTo>
                    <a:pt x="67" y="148"/>
                  </a:lnTo>
                  <a:lnTo>
                    <a:pt x="91" y="143"/>
                  </a:lnTo>
                  <a:lnTo>
                    <a:pt x="114" y="132"/>
                  </a:lnTo>
                  <a:lnTo>
                    <a:pt x="134" y="120"/>
                  </a:lnTo>
                  <a:lnTo>
                    <a:pt x="150" y="106"/>
                  </a:lnTo>
                  <a:lnTo>
                    <a:pt x="161" y="95"/>
                  </a:lnTo>
                  <a:lnTo>
                    <a:pt x="166" y="90"/>
                  </a:lnTo>
                  <a:lnTo>
                    <a:pt x="153" y="90"/>
                  </a:lnTo>
                  <a:lnTo>
                    <a:pt x="136" y="89"/>
                  </a:lnTo>
                  <a:lnTo>
                    <a:pt x="117" y="86"/>
                  </a:lnTo>
                  <a:lnTo>
                    <a:pt x="98" y="79"/>
                  </a:lnTo>
                  <a:lnTo>
                    <a:pt x="79" y="69"/>
                  </a:lnTo>
                  <a:lnTo>
                    <a:pt x="63" y="54"/>
                  </a:lnTo>
                  <a:lnTo>
                    <a:pt x="51" y="31"/>
                  </a:lnTo>
                  <a:lnTo>
                    <a:pt x="44" y="0"/>
                  </a:lnTo>
                  <a:close/>
                </a:path>
              </a:pathLst>
            </a:custGeom>
            <a:solidFill>
              <a:srgbClr val="9EB5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3" name="Freeform 51"/>
            <p:cNvSpPr>
              <a:spLocks/>
            </p:cNvSpPr>
            <p:nvPr/>
          </p:nvSpPr>
          <p:spPr bwMode="auto">
            <a:xfrm>
              <a:off x="5002" y="459"/>
              <a:ext cx="26" cy="71"/>
            </a:xfrm>
            <a:custGeom>
              <a:avLst/>
              <a:gdLst>
                <a:gd name="T0" fmla="*/ 1 w 52"/>
                <a:gd name="T1" fmla="*/ 3 h 141"/>
                <a:gd name="T2" fmla="*/ 1 w 52"/>
                <a:gd name="T3" fmla="*/ 3 h 141"/>
                <a:gd name="T4" fmla="*/ 1 w 52"/>
                <a:gd name="T5" fmla="*/ 2 h 141"/>
                <a:gd name="T6" fmla="*/ 1 w 52"/>
                <a:gd name="T7" fmla="*/ 2 h 141"/>
                <a:gd name="T8" fmla="*/ 1 w 52"/>
                <a:gd name="T9" fmla="*/ 2 h 141"/>
                <a:gd name="T10" fmla="*/ 1 w 52"/>
                <a:gd name="T11" fmla="*/ 2 h 141"/>
                <a:gd name="T12" fmla="*/ 1 w 52"/>
                <a:gd name="T13" fmla="*/ 1 h 141"/>
                <a:gd name="T14" fmla="*/ 1 w 52"/>
                <a:gd name="T15" fmla="*/ 1 h 141"/>
                <a:gd name="T16" fmla="*/ 1 w 52"/>
                <a:gd name="T17" fmla="*/ 1 h 141"/>
                <a:gd name="T18" fmla="*/ 1 w 52"/>
                <a:gd name="T19" fmla="*/ 1 h 141"/>
                <a:gd name="T20" fmla="*/ 1 w 52"/>
                <a:gd name="T21" fmla="*/ 0 h 141"/>
                <a:gd name="T22" fmla="*/ 1 w 52"/>
                <a:gd name="T23" fmla="*/ 1 h 141"/>
                <a:gd name="T24" fmla="*/ 1 w 52"/>
                <a:gd name="T25" fmla="*/ 1 h 141"/>
                <a:gd name="T26" fmla="*/ 1 w 52"/>
                <a:gd name="T27" fmla="*/ 1 h 141"/>
                <a:gd name="T28" fmla="*/ 1 w 52"/>
                <a:gd name="T29" fmla="*/ 2 h 141"/>
                <a:gd name="T30" fmla="*/ 1 w 52"/>
                <a:gd name="T31" fmla="*/ 2 h 141"/>
                <a:gd name="T32" fmla="*/ 0 w 52"/>
                <a:gd name="T33" fmla="*/ 2 h 141"/>
                <a:gd name="T34" fmla="*/ 1 w 52"/>
                <a:gd name="T35" fmla="*/ 2 h 141"/>
                <a:gd name="T36" fmla="*/ 1 w 52"/>
                <a:gd name="T37" fmla="*/ 3 h 141"/>
                <a:gd name="T38" fmla="*/ 1 w 52"/>
                <a:gd name="T39" fmla="*/ 3 h 141"/>
                <a:gd name="T40" fmla="*/ 1 w 52"/>
                <a:gd name="T41" fmla="*/ 3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1"/>
                <a:gd name="T65" fmla="*/ 52 w 52"/>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1">
                  <a:moveTo>
                    <a:pt x="26" y="134"/>
                  </a:moveTo>
                  <a:lnTo>
                    <a:pt x="26" y="134"/>
                  </a:lnTo>
                  <a:lnTo>
                    <a:pt x="15" y="122"/>
                  </a:lnTo>
                  <a:lnTo>
                    <a:pt x="10" y="107"/>
                  </a:lnTo>
                  <a:lnTo>
                    <a:pt x="11" y="87"/>
                  </a:lnTo>
                  <a:lnTo>
                    <a:pt x="17" y="69"/>
                  </a:lnTo>
                  <a:lnTo>
                    <a:pt x="25" y="50"/>
                  </a:lnTo>
                  <a:lnTo>
                    <a:pt x="34" y="33"/>
                  </a:lnTo>
                  <a:lnTo>
                    <a:pt x="44" y="17"/>
                  </a:lnTo>
                  <a:lnTo>
                    <a:pt x="52" y="6"/>
                  </a:lnTo>
                  <a:lnTo>
                    <a:pt x="45" y="0"/>
                  </a:lnTo>
                  <a:lnTo>
                    <a:pt x="35" y="12"/>
                  </a:lnTo>
                  <a:lnTo>
                    <a:pt x="25" y="28"/>
                  </a:lnTo>
                  <a:lnTo>
                    <a:pt x="15" y="46"/>
                  </a:lnTo>
                  <a:lnTo>
                    <a:pt x="7" y="66"/>
                  </a:lnTo>
                  <a:lnTo>
                    <a:pt x="2" y="87"/>
                  </a:lnTo>
                  <a:lnTo>
                    <a:pt x="0" y="107"/>
                  </a:lnTo>
                  <a:lnTo>
                    <a:pt x="6" y="126"/>
                  </a:lnTo>
                  <a:lnTo>
                    <a:pt x="19" y="141"/>
                  </a:lnTo>
                  <a:lnTo>
                    <a:pt x="26"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4" name="Freeform 52"/>
            <p:cNvSpPr>
              <a:spLocks/>
            </p:cNvSpPr>
            <p:nvPr/>
          </p:nvSpPr>
          <p:spPr bwMode="auto">
            <a:xfrm>
              <a:off x="5011" y="504"/>
              <a:ext cx="78" cy="34"/>
            </a:xfrm>
            <a:custGeom>
              <a:avLst/>
              <a:gdLst>
                <a:gd name="T0" fmla="*/ 3 w 156"/>
                <a:gd name="T1" fmla="*/ 1 h 68"/>
                <a:gd name="T2" fmla="*/ 3 w 156"/>
                <a:gd name="T3" fmla="*/ 1 h 68"/>
                <a:gd name="T4" fmla="*/ 3 w 156"/>
                <a:gd name="T5" fmla="*/ 1 h 68"/>
                <a:gd name="T6" fmla="*/ 3 w 156"/>
                <a:gd name="T7" fmla="*/ 1 h 68"/>
                <a:gd name="T8" fmla="*/ 2 w 156"/>
                <a:gd name="T9" fmla="*/ 1 h 68"/>
                <a:gd name="T10" fmla="*/ 2 w 156"/>
                <a:gd name="T11" fmla="*/ 1 h 68"/>
                <a:gd name="T12" fmla="*/ 1 w 156"/>
                <a:gd name="T13" fmla="*/ 1 h 68"/>
                <a:gd name="T14" fmla="*/ 1 w 156"/>
                <a:gd name="T15" fmla="*/ 1 h 68"/>
                <a:gd name="T16" fmla="*/ 1 w 156"/>
                <a:gd name="T17" fmla="*/ 1 h 68"/>
                <a:gd name="T18" fmla="*/ 1 w 156"/>
                <a:gd name="T19" fmla="*/ 1 h 68"/>
                <a:gd name="T20" fmla="*/ 0 w 156"/>
                <a:gd name="T21" fmla="*/ 1 h 68"/>
                <a:gd name="T22" fmla="*/ 1 w 156"/>
                <a:gd name="T23" fmla="*/ 1 h 68"/>
                <a:gd name="T24" fmla="*/ 1 w 156"/>
                <a:gd name="T25" fmla="*/ 1 h 68"/>
                <a:gd name="T26" fmla="*/ 1 w 156"/>
                <a:gd name="T27" fmla="*/ 1 h 68"/>
                <a:gd name="T28" fmla="*/ 2 w 156"/>
                <a:gd name="T29" fmla="*/ 1 h 68"/>
                <a:gd name="T30" fmla="*/ 2 w 156"/>
                <a:gd name="T31" fmla="*/ 1 h 68"/>
                <a:gd name="T32" fmla="*/ 3 w 156"/>
                <a:gd name="T33" fmla="*/ 1 h 68"/>
                <a:gd name="T34" fmla="*/ 3 w 156"/>
                <a:gd name="T35" fmla="*/ 1 h 68"/>
                <a:gd name="T36" fmla="*/ 3 w 156"/>
                <a:gd name="T37" fmla="*/ 1 h 68"/>
                <a:gd name="T38" fmla="*/ 3 w 156"/>
                <a:gd name="T39" fmla="*/ 0 h 68"/>
                <a:gd name="T40" fmla="*/ 3 w 156"/>
                <a:gd name="T41" fmla="*/ 1 h 68"/>
                <a:gd name="T42" fmla="*/ 3 w 156"/>
                <a:gd name="T43" fmla="*/ 1 h 68"/>
                <a:gd name="T44" fmla="*/ 3 w 156"/>
                <a:gd name="T45" fmla="*/ 0 h 68"/>
                <a:gd name="T46" fmla="*/ 3 w 156"/>
                <a:gd name="T47" fmla="*/ 0 h 68"/>
                <a:gd name="T48" fmla="*/ 3 w 156"/>
                <a:gd name="T49" fmla="*/ 1 h 68"/>
                <a:gd name="T50" fmla="*/ 3 w 156"/>
                <a:gd name="T51" fmla="*/ 1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
                <a:gd name="T79" fmla="*/ 0 h 68"/>
                <a:gd name="T80" fmla="*/ 156 w 1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6" y="7"/>
                  </a:lnTo>
                  <a:lnTo>
                    <a:pt x="152" y="0"/>
                  </a:lnTo>
                  <a:lnTo>
                    <a:pt x="156" y="7"/>
                  </a:lnTo>
                  <a:lnTo>
                    <a:pt x="156" y="4"/>
                  </a:lnTo>
                  <a:lnTo>
                    <a:pt x="154" y="0"/>
                  </a:lnTo>
                  <a:lnTo>
                    <a:pt x="149" y="0"/>
                  </a:lnTo>
                  <a:lnTo>
                    <a:pt x="147" y="2"/>
                  </a:lnTo>
                  <a:lnTo>
                    <a:pt x="152"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5" name="Freeform 53"/>
            <p:cNvSpPr>
              <a:spLocks/>
            </p:cNvSpPr>
            <p:nvPr/>
          </p:nvSpPr>
          <p:spPr bwMode="auto">
            <a:xfrm>
              <a:off x="5024" y="459"/>
              <a:ext cx="63" cy="50"/>
            </a:xfrm>
            <a:custGeom>
              <a:avLst/>
              <a:gdLst>
                <a:gd name="T0" fmla="*/ 0 w 127"/>
                <a:gd name="T1" fmla="*/ 1 h 100"/>
                <a:gd name="T2" fmla="*/ 0 w 127"/>
                <a:gd name="T3" fmla="*/ 1 h 100"/>
                <a:gd name="T4" fmla="*/ 0 w 127"/>
                <a:gd name="T5" fmla="*/ 1 h 100"/>
                <a:gd name="T6" fmla="*/ 0 w 127"/>
                <a:gd name="T7" fmla="*/ 1 h 100"/>
                <a:gd name="T8" fmla="*/ 0 w 127"/>
                <a:gd name="T9" fmla="*/ 2 h 100"/>
                <a:gd name="T10" fmla="*/ 0 w 127"/>
                <a:gd name="T11" fmla="*/ 2 h 100"/>
                <a:gd name="T12" fmla="*/ 1 w 127"/>
                <a:gd name="T13" fmla="*/ 2 h 100"/>
                <a:gd name="T14" fmla="*/ 1 w 127"/>
                <a:gd name="T15" fmla="*/ 2 h 100"/>
                <a:gd name="T16" fmla="*/ 1 w 127"/>
                <a:gd name="T17" fmla="*/ 2 h 100"/>
                <a:gd name="T18" fmla="*/ 1 w 127"/>
                <a:gd name="T19" fmla="*/ 2 h 100"/>
                <a:gd name="T20" fmla="*/ 1 w 127"/>
                <a:gd name="T21" fmla="*/ 2 h 100"/>
                <a:gd name="T22" fmla="*/ 1 w 127"/>
                <a:gd name="T23" fmla="*/ 2 h 100"/>
                <a:gd name="T24" fmla="*/ 1 w 127"/>
                <a:gd name="T25" fmla="*/ 2 h 100"/>
                <a:gd name="T26" fmla="*/ 1 w 127"/>
                <a:gd name="T27" fmla="*/ 2 h 100"/>
                <a:gd name="T28" fmla="*/ 0 w 127"/>
                <a:gd name="T29" fmla="*/ 2 h 100"/>
                <a:gd name="T30" fmla="*/ 0 w 127"/>
                <a:gd name="T31" fmla="*/ 2 h 100"/>
                <a:gd name="T32" fmla="*/ 0 w 127"/>
                <a:gd name="T33" fmla="*/ 1 h 100"/>
                <a:gd name="T34" fmla="*/ 0 w 127"/>
                <a:gd name="T35" fmla="*/ 1 h 100"/>
                <a:gd name="T36" fmla="*/ 0 w 127"/>
                <a:gd name="T37" fmla="*/ 1 h 100"/>
                <a:gd name="T38" fmla="*/ 0 w 127"/>
                <a:gd name="T39" fmla="*/ 1 h 100"/>
                <a:gd name="T40" fmla="*/ 0 w 127"/>
                <a:gd name="T41" fmla="*/ 1 h 100"/>
                <a:gd name="T42" fmla="*/ 0 w 127"/>
                <a:gd name="T43" fmla="*/ 1 h 100"/>
                <a:gd name="T44" fmla="*/ 0 w 127"/>
                <a:gd name="T45" fmla="*/ 0 h 100"/>
                <a:gd name="T46" fmla="*/ 0 w 127"/>
                <a:gd name="T47" fmla="*/ 1 h 100"/>
                <a:gd name="T48" fmla="*/ 0 w 127"/>
                <a:gd name="T49" fmla="*/ 1 h 100"/>
                <a:gd name="T50" fmla="*/ 0 w 127"/>
                <a:gd name="T51" fmla="*/ 1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3"/>
                  </a:lnTo>
                  <a:lnTo>
                    <a:pt x="38" y="79"/>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6"/>
                  </a:lnTo>
                  <a:lnTo>
                    <a:pt x="16" y="35"/>
                  </a:lnTo>
                  <a:lnTo>
                    <a:pt x="9" y="5"/>
                  </a:lnTo>
                  <a:lnTo>
                    <a:pt x="1" y="2"/>
                  </a:lnTo>
                  <a:lnTo>
                    <a:pt x="9" y="5"/>
                  </a:lnTo>
                  <a:lnTo>
                    <a:pt x="8" y="2"/>
                  </a:lnTo>
                  <a:lnTo>
                    <a:pt x="5" y="0"/>
                  </a:lnTo>
                  <a:lnTo>
                    <a:pt x="1" y="2"/>
                  </a:lnTo>
                  <a:lnTo>
                    <a:pt x="0" y="5"/>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6" name="Freeform 54"/>
            <p:cNvSpPr>
              <a:spLocks/>
            </p:cNvSpPr>
            <p:nvPr/>
          </p:nvSpPr>
          <p:spPr bwMode="auto">
            <a:xfrm>
              <a:off x="5107" y="312"/>
              <a:ext cx="83" cy="111"/>
            </a:xfrm>
            <a:custGeom>
              <a:avLst/>
              <a:gdLst>
                <a:gd name="T0" fmla="*/ 3 w 166"/>
                <a:gd name="T1" fmla="*/ 0 h 222"/>
                <a:gd name="T2" fmla="*/ 0 w 166"/>
                <a:gd name="T3" fmla="*/ 4 h 222"/>
                <a:gd name="T4" fmla="*/ 1 w 166"/>
                <a:gd name="T5" fmla="*/ 4 h 222"/>
                <a:gd name="T6" fmla="*/ 1 w 166"/>
                <a:gd name="T7" fmla="*/ 4 h 222"/>
                <a:gd name="T8" fmla="*/ 1 w 166"/>
                <a:gd name="T9" fmla="*/ 4 h 222"/>
                <a:gd name="T10" fmla="*/ 1 w 166"/>
                <a:gd name="T11" fmla="*/ 4 h 222"/>
                <a:gd name="T12" fmla="*/ 1 w 166"/>
                <a:gd name="T13" fmla="*/ 4 h 222"/>
                <a:gd name="T14" fmla="*/ 1 w 166"/>
                <a:gd name="T15" fmla="*/ 3 h 222"/>
                <a:gd name="T16" fmla="*/ 2 w 166"/>
                <a:gd name="T17" fmla="*/ 3 h 222"/>
                <a:gd name="T18" fmla="*/ 2 w 166"/>
                <a:gd name="T19" fmla="*/ 2 h 222"/>
                <a:gd name="T20" fmla="*/ 2 w 166"/>
                <a:gd name="T21" fmla="*/ 2 h 222"/>
                <a:gd name="T22" fmla="*/ 3 w 166"/>
                <a:gd name="T23" fmla="*/ 1 h 222"/>
                <a:gd name="T24" fmla="*/ 3 w 166"/>
                <a:gd name="T25" fmla="*/ 1 h 222"/>
                <a:gd name="T26" fmla="*/ 3 w 166"/>
                <a:gd name="T27" fmla="*/ 1 h 222"/>
                <a:gd name="T28" fmla="*/ 3 w 166"/>
                <a:gd name="T29" fmla="*/ 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2"/>
                <a:gd name="T47" fmla="*/ 166 w 166"/>
                <a:gd name="T48" fmla="*/ 222 h 2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2">
                  <a:moveTo>
                    <a:pt x="166" y="0"/>
                  </a:moveTo>
                  <a:lnTo>
                    <a:pt x="0" y="205"/>
                  </a:lnTo>
                  <a:lnTo>
                    <a:pt x="1" y="208"/>
                  </a:lnTo>
                  <a:lnTo>
                    <a:pt x="3" y="216"/>
                  </a:lnTo>
                  <a:lnTo>
                    <a:pt x="9" y="222"/>
                  </a:lnTo>
                  <a:lnTo>
                    <a:pt x="18" y="221"/>
                  </a:lnTo>
                  <a:lnTo>
                    <a:pt x="30" y="209"/>
                  </a:lnTo>
                  <a:lnTo>
                    <a:pt x="48" y="185"/>
                  </a:lnTo>
                  <a:lnTo>
                    <a:pt x="72" y="153"/>
                  </a:lnTo>
                  <a:lnTo>
                    <a:pt x="98" y="116"/>
                  </a:lnTo>
                  <a:lnTo>
                    <a:pt x="123" y="80"/>
                  </a:lnTo>
                  <a:lnTo>
                    <a:pt x="144" y="49"/>
                  </a:lnTo>
                  <a:lnTo>
                    <a:pt x="159" y="27"/>
                  </a:lnTo>
                  <a:lnTo>
                    <a:pt x="164" y="19"/>
                  </a:lnTo>
                  <a:lnTo>
                    <a:pt x="166" y="0"/>
                  </a:lnTo>
                  <a:close/>
                </a:path>
              </a:pathLst>
            </a:custGeom>
            <a:solidFill>
              <a:srgbClr val="FFB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7" name="Freeform 55"/>
            <p:cNvSpPr>
              <a:spLocks/>
            </p:cNvSpPr>
            <p:nvPr/>
          </p:nvSpPr>
          <p:spPr bwMode="auto">
            <a:xfrm>
              <a:off x="5104" y="310"/>
              <a:ext cx="88" cy="107"/>
            </a:xfrm>
            <a:custGeom>
              <a:avLst/>
              <a:gdLst>
                <a:gd name="T0" fmla="*/ 1 w 176"/>
                <a:gd name="T1" fmla="*/ 4 h 214"/>
                <a:gd name="T2" fmla="*/ 1 w 176"/>
                <a:gd name="T3" fmla="*/ 4 h 214"/>
                <a:gd name="T4" fmla="*/ 3 w 176"/>
                <a:gd name="T5" fmla="*/ 1 h 214"/>
                <a:gd name="T6" fmla="*/ 3 w 176"/>
                <a:gd name="T7" fmla="*/ 0 h 214"/>
                <a:gd name="T8" fmla="*/ 1 w 176"/>
                <a:gd name="T9" fmla="*/ 4 h 214"/>
                <a:gd name="T10" fmla="*/ 0 w 176"/>
                <a:gd name="T11" fmla="*/ 4 h 214"/>
                <a:gd name="T12" fmla="*/ 1 w 176"/>
                <a:gd name="T13" fmla="*/ 4 h 214"/>
                <a:gd name="T14" fmla="*/ 0 w 176"/>
                <a:gd name="T15" fmla="*/ 4 h 214"/>
                <a:gd name="T16" fmla="*/ 1 w 176"/>
                <a:gd name="T17" fmla="*/ 4 h 214"/>
                <a:gd name="T18" fmla="*/ 1 w 176"/>
                <a:gd name="T19" fmla="*/ 4 h 214"/>
                <a:gd name="T20" fmla="*/ 1 w 176"/>
                <a:gd name="T21" fmla="*/ 4 h 214"/>
                <a:gd name="T22" fmla="*/ 1 w 176"/>
                <a:gd name="T23" fmla="*/ 4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2" y="209"/>
                  </a:moveTo>
                  <a:lnTo>
                    <a:pt x="11" y="212"/>
                  </a:lnTo>
                  <a:lnTo>
                    <a:pt x="176" y="7"/>
                  </a:lnTo>
                  <a:lnTo>
                    <a:pt x="167" y="0"/>
                  </a:lnTo>
                  <a:lnTo>
                    <a:pt x="1" y="205"/>
                  </a:lnTo>
                  <a:lnTo>
                    <a:pt x="0" y="209"/>
                  </a:lnTo>
                  <a:lnTo>
                    <a:pt x="1" y="205"/>
                  </a:lnTo>
                  <a:lnTo>
                    <a:pt x="0" y="210"/>
                  </a:lnTo>
                  <a:lnTo>
                    <a:pt x="3" y="213"/>
                  </a:lnTo>
                  <a:lnTo>
                    <a:pt x="7" y="214"/>
                  </a:lnTo>
                  <a:lnTo>
                    <a:pt x="11" y="212"/>
                  </a:lnTo>
                  <a:lnTo>
                    <a:pt x="12"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8" name="Freeform 56"/>
            <p:cNvSpPr>
              <a:spLocks/>
            </p:cNvSpPr>
            <p:nvPr/>
          </p:nvSpPr>
          <p:spPr bwMode="auto">
            <a:xfrm>
              <a:off x="5104" y="414"/>
              <a:ext cx="13" cy="12"/>
            </a:xfrm>
            <a:custGeom>
              <a:avLst/>
              <a:gdLst>
                <a:gd name="T0" fmla="*/ 0 w 27"/>
                <a:gd name="T1" fmla="*/ 1 h 23"/>
                <a:gd name="T2" fmla="*/ 0 w 27"/>
                <a:gd name="T3" fmla="*/ 1 h 23"/>
                <a:gd name="T4" fmla="*/ 0 w 27"/>
                <a:gd name="T5" fmla="*/ 1 h 23"/>
                <a:gd name="T6" fmla="*/ 0 w 27"/>
                <a:gd name="T7" fmla="*/ 1 h 23"/>
                <a:gd name="T8" fmla="*/ 0 w 27"/>
                <a:gd name="T9" fmla="*/ 1 h 23"/>
                <a:gd name="T10" fmla="*/ 0 w 27"/>
                <a:gd name="T11" fmla="*/ 0 h 23"/>
                <a:gd name="T12" fmla="*/ 0 w 27"/>
                <a:gd name="T13" fmla="*/ 0 h 23"/>
                <a:gd name="T14" fmla="*/ 0 w 27"/>
                <a:gd name="T15" fmla="*/ 1 h 23"/>
                <a:gd name="T16" fmla="*/ 0 w 27"/>
                <a:gd name="T17" fmla="*/ 1 h 23"/>
                <a:gd name="T18" fmla="*/ 0 w 27"/>
                <a:gd name="T19" fmla="*/ 1 h 23"/>
                <a:gd name="T20" fmla="*/ 0 w 27"/>
                <a:gd name="T21" fmla="*/ 1 h 23"/>
                <a:gd name="T22" fmla="*/ 0 w 27"/>
                <a:gd name="T23" fmla="*/ 1 h 23"/>
                <a:gd name="T24" fmla="*/ 0 w 27"/>
                <a:gd name="T25" fmla="*/ 1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3"/>
                <a:gd name="T41" fmla="*/ 27 w 27"/>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3">
                  <a:moveTo>
                    <a:pt x="22" y="11"/>
                  </a:moveTo>
                  <a:lnTo>
                    <a:pt x="22" y="11"/>
                  </a:lnTo>
                  <a:lnTo>
                    <a:pt x="16" y="11"/>
                  </a:lnTo>
                  <a:lnTo>
                    <a:pt x="14" y="9"/>
                  </a:lnTo>
                  <a:lnTo>
                    <a:pt x="13" y="2"/>
                  </a:lnTo>
                  <a:lnTo>
                    <a:pt x="12" y="0"/>
                  </a:lnTo>
                  <a:lnTo>
                    <a:pt x="0" y="0"/>
                  </a:lnTo>
                  <a:lnTo>
                    <a:pt x="1" y="4"/>
                  </a:lnTo>
                  <a:lnTo>
                    <a:pt x="5" y="14"/>
                  </a:lnTo>
                  <a:lnTo>
                    <a:pt x="14" y="23"/>
                  </a:lnTo>
                  <a:lnTo>
                    <a:pt x="27" y="20"/>
                  </a:lnTo>
                  <a:lnTo>
                    <a:pt x="2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09" name="Freeform 57"/>
            <p:cNvSpPr>
              <a:spLocks/>
            </p:cNvSpPr>
            <p:nvPr/>
          </p:nvSpPr>
          <p:spPr bwMode="auto">
            <a:xfrm>
              <a:off x="5115" y="319"/>
              <a:ext cx="77" cy="106"/>
            </a:xfrm>
            <a:custGeom>
              <a:avLst/>
              <a:gdLst>
                <a:gd name="T0" fmla="*/ 3 w 154"/>
                <a:gd name="T1" fmla="*/ 1 h 211"/>
                <a:gd name="T2" fmla="*/ 3 w 154"/>
                <a:gd name="T3" fmla="*/ 1 h 211"/>
                <a:gd name="T4" fmla="*/ 3 w 154"/>
                <a:gd name="T5" fmla="*/ 1 h 211"/>
                <a:gd name="T6" fmla="*/ 2 w 154"/>
                <a:gd name="T7" fmla="*/ 1 h 211"/>
                <a:gd name="T8" fmla="*/ 2 w 154"/>
                <a:gd name="T9" fmla="*/ 1 h 211"/>
                <a:gd name="T10" fmla="*/ 1 w 154"/>
                <a:gd name="T11" fmla="*/ 2 h 211"/>
                <a:gd name="T12" fmla="*/ 1 w 154"/>
                <a:gd name="T13" fmla="*/ 3 h 211"/>
                <a:gd name="T14" fmla="*/ 1 w 154"/>
                <a:gd name="T15" fmla="*/ 3 h 211"/>
                <a:gd name="T16" fmla="*/ 1 w 154"/>
                <a:gd name="T17" fmla="*/ 3 h 211"/>
                <a:gd name="T18" fmla="*/ 0 w 154"/>
                <a:gd name="T19" fmla="*/ 4 h 211"/>
                <a:gd name="T20" fmla="*/ 1 w 154"/>
                <a:gd name="T21" fmla="*/ 4 h 211"/>
                <a:gd name="T22" fmla="*/ 1 w 154"/>
                <a:gd name="T23" fmla="*/ 4 h 211"/>
                <a:gd name="T24" fmla="*/ 1 w 154"/>
                <a:gd name="T25" fmla="*/ 3 h 211"/>
                <a:gd name="T26" fmla="*/ 1 w 154"/>
                <a:gd name="T27" fmla="*/ 3 h 211"/>
                <a:gd name="T28" fmla="*/ 1 w 154"/>
                <a:gd name="T29" fmla="*/ 2 h 211"/>
                <a:gd name="T30" fmla="*/ 2 w 154"/>
                <a:gd name="T31" fmla="*/ 2 h 211"/>
                <a:gd name="T32" fmla="*/ 3 w 154"/>
                <a:gd name="T33" fmla="*/ 1 h 211"/>
                <a:gd name="T34" fmla="*/ 3 w 154"/>
                <a:gd name="T35" fmla="*/ 1 h 211"/>
                <a:gd name="T36" fmla="*/ 3 w 154"/>
                <a:gd name="T37" fmla="*/ 1 h 211"/>
                <a:gd name="T38" fmla="*/ 3 w 154"/>
                <a:gd name="T39" fmla="*/ 1 h 211"/>
                <a:gd name="T40" fmla="*/ 3 w 154"/>
                <a:gd name="T41" fmla="*/ 1 h 211"/>
                <a:gd name="T42" fmla="*/ 3 w 154"/>
                <a:gd name="T43" fmla="*/ 1 h 211"/>
                <a:gd name="T44" fmla="*/ 3 w 154"/>
                <a:gd name="T45" fmla="*/ 1 h 211"/>
                <a:gd name="T46" fmla="*/ 3 w 154"/>
                <a:gd name="T47" fmla="*/ 0 h 211"/>
                <a:gd name="T48" fmla="*/ 3 w 154"/>
                <a:gd name="T49" fmla="*/ 1 h 211"/>
                <a:gd name="T50" fmla="*/ 3 w 154"/>
                <a:gd name="T51" fmla="*/ 1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1"/>
                <a:gd name="T80" fmla="*/ 154 w 154"/>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1">
                  <a:moveTo>
                    <a:pt x="143" y="5"/>
                  </a:moveTo>
                  <a:lnTo>
                    <a:pt x="144" y="2"/>
                  </a:lnTo>
                  <a:lnTo>
                    <a:pt x="138" y="10"/>
                  </a:lnTo>
                  <a:lnTo>
                    <a:pt x="123" y="32"/>
                  </a:lnTo>
                  <a:lnTo>
                    <a:pt x="102" y="63"/>
                  </a:lnTo>
                  <a:lnTo>
                    <a:pt x="77" y="99"/>
                  </a:lnTo>
                  <a:lnTo>
                    <a:pt x="52" y="135"/>
                  </a:lnTo>
                  <a:lnTo>
                    <a:pt x="28" y="168"/>
                  </a:lnTo>
                  <a:lnTo>
                    <a:pt x="9" y="192"/>
                  </a:lnTo>
                  <a:lnTo>
                    <a:pt x="0" y="202"/>
                  </a:lnTo>
                  <a:lnTo>
                    <a:pt x="5" y="211"/>
                  </a:lnTo>
                  <a:lnTo>
                    <a:pt x="18" y="199"/>
                  </a:lnTo>
                  <a:lnTo>
                    <a:pt x="37" y="175"/>
                  </a:lnTo>
                  <a:lnTo>
                    <a:pt x="61" y="142"/>
                  </a:lnTo>
                  <a:lnTo>
                    <a:pt x="86" y="106"/>
                  </a:lnTo>
                  <a:lnTo>
                    <a:pt x="112" y="70"/>
                  </a:lnTo>
                  <a:lnTo>
                    <a:pt x="132" y="39"/>
                  </a:lnTo>
                  <a:lnTo>
                    <a:pt x="147" y="17"/>
                  </a:lnTo>
                  <a:lnTo>
                    <a:pt x="153" y="9"/>
                  </a:lnTo>
                  <a:lnTo>
                    <a:pt x="154" y="5"/>
                  </a:lnTo>
                  <a:lnTo>
                    <a:pt x="153" y="9"/>
                  </a:lnTo>
                  <a:lnTo>
                    <a:pt x="154" y="4"/>
                  </a:lnTo>
                  <a:lnTo>
                    <a:pt x="152" y="1"/>
                  </a:lnTo>
                  <a:lnTo>
                    <a:pt x="148" y="0"/>
                  </a:lnTo>
                  <a:lnTo>
                    <a:pt x="144" y="2"/>
                  </a:lnTo>
                  <a:lnTo>
                    <a:pt x="143"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0" name="Freeform 58"/>
            <p:cNvSpPr>
              <a:spLocks/>
            </p:cNvSpPr>
            <p:nvPr/>
          </p:nvSpPr>
          <p:spPr bwMode="auto">
            <a:xfrm>
              <a:off x="5186" y="309"/>
              <a:ext cx="7" cy="13"/>
            </a:xfrm>
            <a:custGeom>
              <a:avLst/>
              <a:gdLst>
                <a:gd name="T0" fmla="*/ 1 w 12"/>
                <a:gd name="T1" fmla="*/ 1 h 25"/>
                <a:gd name="T2" fmla="*/ 1 w 12"/>
                <a:gd name="T3" fmla="*/ 1 h 25"/>
                <a:gd name="T4" fmla="*/ 0 w 12"/>
                <a:gd name="T5" fmla="*/ 1 h 25"/>
                <a:gd name="T6" fmla="*/ 1 w 12"/>
                <a:gd name="T7" fmla="*/ 1 h 25"/>
                <a:gd name="T8" fmla="*/ 1 w 12"/>
                <a:gd name="T9" fmla="*/ 1 h 25"/>
                <a:gd name="T10" fmla="*/ 1 w 12"/>
                <a:gd name="T11" fmla="*/ 1 h 25"/>
                <a:gd name="T12" fmla="*/ 1 w 12"/>
                <a:gd name="T13" fmla="*/ 1 h 25"/>
                <a:gd name="T14" fmla="*/ 1 w 12"/>
                <a:gd name="T15" fmla="*/ 1 h 25"/>
                <a:gd name="T16" fmla="*/ 1 w 12"/>
                <a:gd name="T17" fmla="*/ 0 h 25"/>
                <a:gd name="T18" fmla="*/ 1 w 12"/>
                <a:gd name="T19" fmla="*/ 1 h 25"/>
                <a:gd name="T20" fmla="*/ 1 w 12"/>
                <a:gd name="T21" fmla="*/ 1 h 25"/>
                <a:gd name="T22" fmla="*/ 1 w 12"/>
                <a:gd name="T23" fmla="*/ 1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5"/>
                <a:gd name="T38" fmla="*/ 12 w 12"/>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5">
                  <a:moveTo>
                    <a:pt x="11" y="9"/>
                  </a:moveTo>
                  <a:lnTo>
                    <a:pt x="1" y="6"/>
                  </a:lnTo>
                  <a:lnTo>
                    <a:pt x="0" y="25"/>
                  </a:lnTo>
                  <a:lnTo>
                    <a:pt x="11" y="25"/>
                  </a:lnTo>
                  <a:lnTo>
                    <a:pt x="12" y="6"/>
                  </a:lnTo>
                  <a:lnTo>
                    <a:pt x="2" y="2"/>
                  </a:lnTo>
                  <a:lnTo>
                    <a:pt x="12" y="6"/>
                  </a:lnTo>
                  <a:lnTo>
                    <a:pt x="10" y="2"/>
                  </a:lnTo>
                  <a:lnTo>
                    <a:pt x="7" y="0"/>
                  </a:lnTo>
                  <a:lnTo>
                    <a:pt x="3" y="2"/>
                  </a:lnTo>
                  <a:lnTo>
                    <a:pt x="1" y="6"/>
                  </a:lnTo>
                  <a:lnTo>
                    <a:pt x="11"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371560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Contingency Management Models </a:t>
            </a:r>
          </a:p>
        </p:txBody>
      </p:sp>
      <p:graphicFrame>
        <p:nvGraphicFramePr>
          <p:cNvPr id="5" name="Content Placeholder 4" descr="table showing two different models of contingency management - fish bowl vs escalating reinforcers"/>
          <p:cNvGraphicFramePr>
            <a:graphicFrameLocks noGrp="1"/>
          </p:cNvGraphicFramePr>
          <p:nvPr>
            <p:ph idx="1"/>
            <p:extLst>
              <p:ext uri="{D42A27DB-BD31-4B8C-83A1-F6EECF244321}">
                <p14:modId xmlns:p14="http://schemas.microsoft.com/office/powerpoint/2010/main" val="2596851944"/>
              </p:ext>
            </p:extLst>
          </p:nvPr>
        </p:nvGraphicFramePr>
        <p:xfrm>
          <a:off x="753277" y="1717528"/>
          <a:ext cx="9969500" cy="2661920"/>
        </p:xfrm>
        <a:graphic>
          <a:graphicData uri="http://schemas.openxmlformats.org/drawingml/2006/table">
            <a:tbl>
              <a:tblPr firstRow="1" bandRow="1">
                <a:tableStyleId>{5C22544A-7EE6-4342-B048-85BDC9FD1C3A}</a:tableStyleId>
              </a:tblPr>
              <a:tblGrid>
                <a:gridCol w="4984750">
                  <a:extLst>
                    <a:ext uri="{9D8B030D-6E8A-4147-A177-3AD203B41FA5}">
                      <a16:colId xmlns:a16="http://schemas.microsoft.com/office/drawing/2014/main" val="817782507"/>
                    </a:ext>
                  </a:extLst>
                </a:gridCol>
                <a:gridCol w="4984750">
                  <a:extLst>
                    <a:ext uri="{9D8B030D-6E8A-4147-A177-3AD203B41FA5}">
                      <a16:colId xmlns:a16="http://schemas.microsoft.com/office/drawing/2014/main" val="2582385486"/>
                    </a:ext>
                  </a:extLst>
                </a:gridCol>
              </a:tblGrid>
              <a:tr h="370840">
                <a:tc>
                  <a:txBody>
                    <a:bodyPr/>
                    <a:lstStyle/>
                    <a:p>
                      <a:pPr algn="ctr"/>
                      <a:r>
                        <a:rPr lang="en-US" dirty="0"/>
                        <a:t>Fish Bowl</a:t>
                      </a:r>
                    </a:p>
                  </a:txBody>
                  <a:tcPr/>
                </a:tc>
                <a:tc>
                  <a:txBody>
                    <a:bodyPr/>
                    <a:lstStyle/>
                    <a:p>
                      <a:pPr algn="ctr"/>
                      <a:r>
                        <a:rPr lang="en-US" dirty="0"/>
                        <a:t>Escalating </a:t>
                      </a:r>
                      <a:r>
                        <a:rPr lang="en-US" dirty="0" err="1"/>
                        <a:t>Reinforcers</a:t>
                      </a:r>
                      <a:endParaRPr lang="en-US" dirty="0"/>
                    </a:p>
                  </a:txBody>
                  <a:tcPr/>
                </a:tc>
                <a:extLst>
                  <a:ext uri="{0D108BD9-81ED-4DB2-BD59-A6C34878D82A}">
                    <a16:rowId xmlns:a16="http://schemas.microsoft.com/office/drawing/2014/main" val="334628899"/>
                  </a:ext>
                </a:extLst>
              </a:tr>
              <a:tr h="370840">
                <a:tc>
                  <a:txBody>
                    <a:bodyPr/>
                    <a:lstStyle/>
                    <a:p>
                      <a:r>
                        <a:rPr lang="en-US" dirty="0"/>
                        <a:t>Increasing draws with increasing target behavior</a:t>
                      </a:r>
                    </a:p>
                  </a:txBody>
                  <a:tcPr/>
                </a:tc>
                <a:tc>
                  <a:txBody>
                    <a:bodyPr/>
                    <a:lstStyle/>
                    <a:p>
                      <a:r>
                        <a:rPr lang="en-US" dirty="0"/>
                        <a:t>Increasing rewards for increasing target behavior</a:t>
                      </a:r>
                    </a:p>
                  </a:txBody>
                  <a:tcPr/>
                </a:tc>
                <a:extLst>
                  <a:ext uri="{0D108BD9-81ED-4DB2-BD59-A6C34878D82A}">
                    <a16:rowId xmlns:a16="http://schemas.microsoft.com/office/drawing/2014/main" val="2393740406"/>
                  </a:ext>
                </a:extLst>
              </a:tr>
              <a:tr h="370840">
                <a:tc>
                  <a:txBody>
                    <a:bodyPr/>
                    <a:lstStyle/>
                    <a:p>
                      <a:r>
                        <a:rPr lang="en-US" dirty="0"/>
                        <a:t>One draw for first negative urine, two draws for 2nd</a:t>
                      </a:r>
                    </a:p>
                  </a:txBody>
                  <a:tcPr/>
                </a:tc>
                <a:tc>
                  <a:txBody>
                    <a:bodyPr/>
                    <a:lstStyle/>
                    <a:p>
                      <a:r>
                        <a:rPr lang="en-US" dirty="0"/>
                        <a:t>Gift card for every negative urine</a:t>
                      </a:r>
                    </a:p>
                  </a:txBody>
                  <a:tcPr/>
                </a:tc>
                <a:extLst>
                  <a:ext uri="{0D108BD9-81ED-4DB2-BD59-A6C34878D82A}">
                    <a16:rowId xmlns:a16="http://schemas.microsoft.com/office/drawing/2014/main" val="2802239192"/>
                  </a:ext>
                </a:extLst>
              </a:tr>
              <a:tr h="370840">
                <a:tc>
                  <a:txBody>
                    <a:bodyPr/>
                    <a:lstStyle/>
                    <a:p>
                      <a:r>
                        <a:rPr lang="en-US" dirty="0"/>
                        <a:t>Draws range from “good job” to “jumbo” prize</a:t>
                      </a:r>
                    </a:p>
                  </a:txBody>
                  <a:tcPr/>
                </a:tc>
                <a:tc>
                  <a:txBody>
                    <a:bodyPr/>
                    <a:lstStyle/>
                    <a:p>
                      <a:r>
                        <a:rPr lang="en-US" dirty="0"/>
                        <a:t>More consecutive negative tests, more rewards (bonuses)</a:t>
                      </a:r>
                    </a:p>
                  </a:txBody>
                  <a:tcPr/>
                </a:tc>
                <a:extLst>
                  <a:ext uri="{0D108BD9-81ED-4DB2-BD59-A6C34878D82A}">
                    <a16:rowId xmlns:a16="http://schemas.microsoft.com/office/drawing/2014/main" val="1994973380"/>
                  </a:ext>
                </a:extLst>
              </a:tr>
              <a:tr h="370840">
                <a:tc>
                  <a:txBody>
                    <a:bodyPr/>
                    <a:lstStyle/>
                    <a:p>
                      <a:r>
                        <a:rPr lang="en-US" dirty="0"/>
                        <a:t>Keeps costs down</a:t>
                      </a:r>
                    </a:p>
                  </a:txBody>
                  <a:tcPr/>
                </a:tc>
                <a:tc>
                  <a:txBody>
                    <a:bodyPr/>
                    <a:lstStyle/>
                    <a:p>
                      <a:r>
                        <a:rPr lang="en-US" dirty="0"/>
                        <a:t>More expensive</a:t>
                      </a:r>
                    </a:p>
                  </a:txBody>
                  <a:tcPr/>
                </a:tc>
                <a:extLst>
                  <a:ext uri="{0D108BD9-81ED-4DB2-BD59-A6C34878D82A}">
                    <a16:rowId xmlns:a16="http://schemas.microsoft.com/office/drawing/2014/main" val="2194508344"/>
                  </a:ext>
                </a:extLst>
              </a:tr>
            </a:tbl>
          </a:graphicData>
        </a:graphic>
      </p:graphicFrame>
      <p:pic>
        <p:nvPicPr>
          <p:cNvPr id="3" name="Picture 2" descr="woman with gifts">
            <a:extLst>
              <a:ext uri="{FF2B5EF4-FFF2-40B4-BE49-F238E27FC236}">
                <a16:creationId xmlns:a16="http://schemas.microsoft.com/office/drawing/2014/main" id="{E9354BE5-8D8F-49E4-9FB7-D5AC990816E3}"/>
              </a:ext>
            </a:extLst>
          </p:cNvPr>
          <p:cNvPicPr>
            <a:picLocks noChangeAspect="1"/>
          </p:cNvPicPr>
          <p:nvPr/>
        </p:nvPicPr>
        <p:blipFill>
          <a:blip r:embed="rId2"/>
          <a:stretch>
            <a:fillRect/>
          </a:stretch>
        </p:blipFill>
        <p:spPr>
          <a:xfrm>
            <a:off x="8766437" y="3803959"/>
            <a:ext cx="2672286" cy="3054041"/>
          </a:xfrm>
          <a:prstGeom prst="rect">
            <a:avLst/>
          </a:prstGeom>
        </p:spPr>
      </p:pic>
    </p:spTree>
    <p:extLst>
      <p:ext uri="{BB962C8B-B14F-4D97-AF65-F5344CB8AC3E}">
        <p14:creationId xmlns:p14="http://schemas.microsoft.com/office/powerpoint/2010/main" val="3348879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Fishbowl Ticket Ratios </a:t>
            </a:r>
            <a:endParaRPr lang="en-US" dirty="0"/>
          </a:p>
        </p:txBody>
      </p:sp>
      <p:pic>
        <p:nvPicPr>
          <p:cNvPr id="49154" name="Picture 4" descr="PPTslides040411_highres_Page_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6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167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886098" y="381000"/>
            <a:ext cx="8763000" cy="1066800"/>
          </a:xfrm>
        </p:spPr>
        <p:txBody>
          <a:bodyPr>
            <a:normAutofit/>
          </a:bodyPr>
          <a:lstStyle/>
          <a:p>
            <a:pPr eaLnBrk="1" hangingPunct="1"/>
            <a:r>
              <a:rPr lang="en-US" altLang="en-US" dirty="0" smtClean="0"/>
              <a:t>CM Implementation </a:t>
            </a:r>
            <a:r>
              <a:rPr lang="en-US" altLang="en-US" dirty="0"/>
              <a:t>Tips</a:t>
            </a:r>
          </a:p>
        </p:txBody>
      </p:sp>
      <p:sp>
        <p:nvSpPr>
          <p:cNvPr id="288771" name="Rectangle 3"/>
          <p:cNvSpPr>
            <a:spLocks noGrp="1" noChangeArrowheads="1"/>
          </p:cNvSpPr>
          <p:nvPr>
            <p:ph idx="1"/>
          </p:nvPr>
        </p:nvSpPr>
        <p:spPr>
          <a:xfrm>
            <a:off x="1068978" y="1447800"/>
            <a:ext cx="8763000" cy="5059363"/>
          </a:xfrm>
        </p:spPr>
        <p:txBody>
          <a:bodyPr/>
          <a:lstStyle/>
          <a:p>
            <a:pPr eaLnBrk="1" hangingPunct="1">
              <a:lnSpc>
                <a:spcPct val="90000"/>
              </a:lnSpc>
            </a:pPr>
            <a:r>
              <a:rPr lang="en-US" altLang="en-US" dirty="0" smtClean="0">
                <a:solidFill>
                  <a:schemeClr val="tx1"/>
                </a:solidFill>
              </a:rPr>
              <a:t>Staff designated to coordinate</a:t>
            </a:r>
          </a:p>
          <a:p>
            <a:pPr eaLnBrk="1" hangingPunct="1">
              <a:lnSpc>
                <a:spcPct val="90000"/>
              </a:lnSpc>
            </a:pPr>
            <a:r>
              <a:rPr lang="en-US" altLang="en-US" dirty="0" smtClean="0">
                <a:solidFill>
                  <a:schemeClr val="tx1"/>
                </a:solidFill>
              </a:rPr>
              <a:t>Give </a:t>
            </a:r>
            <a:r>
              <a:rPr lang="en-US" altLang="en-US" dirty="0">
                <a:solidFill>
                  <a:schemeClr val="tx1"/>
                </a:solidFill>
              </a:rPr>
              <a:t>reinforcement frequently</a:t>
            </a:r>
          </a:p>
          <a:p>
            <a:pPr eaLnBrk="1" hangingPunct="1">
              <a:lnSpc>
                <a:spcPct val="90000"/>
              </a:lnSpc>
            </a:pPr>
            <a:r>
              <a:rPr lang="en-US" altLang="en-US" dirty="0">
                <a:solidFill>
                  <a:schemeClr val="tx1"/>
                </a:solidFill>
              </a:rPr>
              <a:t>Easy to earn initially (set the bar low)</a:t>
            </a:r>
          </a:p>
          <a:p>
            <a:pPr eaLnBrk="1" hangingPunct="1">
              <a:lnSpc>
                <a:spcPct val="90000"/>
              </a:lnSpc>
            </a:pPr>
            <a:r>
              <a:rPr lang="en-US" altLang="en-US" dirty="0" err="1">
                <a:solidFill>
                  <a:schemeClr val="tx1"/>
                </a:solidFill>
              </a:rPr>
              <a:t>Reinforcers</a:t>
            </a:r>
            <a:r>
              <a:rPr lang="en-US" altLang="en-US" dirty="0">
                <a:solidFill>
                  <a:schemeClr val="tx1"/>
                </a:solidFill>
              </a:rPr>
              <a:t> should be items of use and value to patients </a:t>
            </a:r>
          </a:p>
          <a:p>
            <a:pPr eaLnBrk="1" hangingPunct="1">
              <a:lnSpc>
                <a:spcPct val="90000"/>
              </a:lnSpc>
            </a:pPr>
            <a:r>
              <a:rPr lang="en-US" altLang="en-US" dirty="0">
                <a:solidFill>
                  <a:schemeClr val="tx1"/>
                </a:solidFill>
              </a:rPr>
              <a:t>Reinforcement should be connected to specific, observable behavior</a:t>
            </a:r>
          </a:p>
          <a:p>
            <a:pPr eaLnBrk="1" hangingPunct="1">
              <a:lnSpc>
                <a:spcPct val="90000"/>
              </a:lnSpc>
            </a:pPr>
            <a:r>
              <a:rPr lang="en-US" altLang="en-US" dirty="0">
                <a:solidFill>
                  <a:schemeClr val="tx1"/>
                </a:solidFill>
              </a:rPr>
              <a:t>Minimize delay in reinforcement delivery; greater delay, weaker effect</a:t>
            </a:r>
          </a:p>
          <a:p>
            <a:pPr eaLnBrk="1" hangingPunct="1">
              <a:lnSpc>
                <a:spcPct val="90000"/>
              </a:lnSpc>
            </a:pPr>
            <a:r>
              <a:rPr lang="en-US" altLang="en-US" dirty="0">
                <a:solidFill>
                  <a:schemeClr val="tx1"/>
                </a:solidFill>
              </a:rPr>
              <a:t>Focus on small steps; any improvement</a:t>
            </a:r>
          </a:p>
          <a:p>
            <a:pPr eaLnBrk="1" hangingPunct="1">
              <a:lnSpc>
                <a:spcPct val="90000"/>
              </a:lnSpc>
            </a:pPr>
            <a:r>
              <a:rPr lang="en-US" altLang="en-US" dirty="0">
                <a:solidFill>
                  <a:schemeClr val="tx1"/>
                </a:solidFill>
              </a:rPr>
              <a:t>Simple is better</a:t>
            </a:r>
          </a:p>
          <a:p>
            <a:pPr eaLnBrk="1" hangingPunct="1">
              <a:lnSpc>
                <a:spcPct val="90000"/>
              </a:lnSpc>
            </a:pPr>
            <a:endParaRPr lang="en-US" altLang="en-US" dirty="0">
              <a:solidFill>
                <a:schemeClr val="tx1"/>
              </a:solidFill>
            </a:endParaRPr>
          </a:p>
        </p:txBody>
      </p:sp>
    </p:spTree>
    <p:extLst>
      <p:ext uri="{BB962C8B-B14F-4D97-AF65-F5344CB8AC3E}">
        <p14:creationId xmlns:p14="http://schemas.microsoft.com/office/powerpoint/2010/main" val="2812623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wipe(left)">
                                      <p:cBhvr>
                                        <p:cTn id="7" dur="500"/>
                                        <p:tgtEl>
                                          <p:spTgt spid="288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8771">
                                            <p:txEl>
                                              <p:pRg st="1" end="1"/>
                                            </p:txEl>
                                          </p:spTgt>
                                        </p:tgtEl>
                                        <p:attrNameLst>
                                          <p:attrName>style.visibility</p:attrName>
                                        </p:attrNameLst>
                                      </p:cBhvr>
                                      <p:to>
                                        <p:strVal val="visible"/>
                                      </p:to>
                                    </p:set>
                                    <p:animEffect transition="in" filter="wipe(left)">
                                      <p:cBhvr>
                                        <p:cTn id="12" dur="500"/>
                                        <p:tgtEl>
                                          <p:spTgt spid="288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8771">
                                            <p:txEl>
                                              <p:pRg st="2" end="2"/>
                                            </p:txEl>
                                          </p:spTgt>
                                        </p:tgtEl>
                                        <p:attrNameLst>
                                          <p:attrName>style.visibility</p:attrName>
                                        </p:attrNameLst>
                                      </p:cBhvr>
                                      <p:to>
                                        <p:strVal val="visible"/>
                                      </p:to>
                                    </p:set>
                                    <p:animEffect transition="in" filter="wipe(left)">
                                      <p:cBhvr>
                                        <p:cTn id="17" dur="500"/>
                                        <p:tgtEl>
                                          <p:spTgt spid="288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8771">
                                            <p:txEl>
                                              <p:pRg st="3" end="3"/>
                                            </p:txEl>
                                          </p:spTgt>
                                        </p:tgtEl>
                                        <p:attrNameLst>
                                          <p:attrName>style.visibility</p:attrName>
                                        </p:attrNameLst>
                                      </p:cBhvr>
                                      <p:to>
                                        <p:strVal val="visible"/>
                                      </p:to>
                                    </p:set>
                                    <p:animEffect transition="in" filter="wipe(left)">
                                      <p:cBhvr>
                                        <p:cTn id="22" dur="500"/>
                                        <p:tgtEl>
                                          <p:spTgt spid="288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8771">
                                            <p:txEl>
                                              <p:pRg st="4" end="4"/>
                                            </p:txEl>
                                          </p:spTgt>
                                        </p:tgtEl>
                                        <p:attrNameLst>
                                          <p:attrName>style.visibility</p:attrName>
                                        </p:attrNameLst>
                                      </p:cBhvr>
                                      <p:to>
                                        <p:strVal val="visible"/>
                                      </p:to>
                                    </p:set>
                                    <p:animEffect transition="in" filter="wipe(left)">
                                      <p:cBhvr>
                                        <p:cTn id="27" dur="500"/>
                                        <p:tgtEl>
                                          <p:spTgt spid="2887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8771">
                                            <p:txEl>
                                              <p:pRg st="5" end="5"/>
                                            </p:txEl>
                                          </p:spTgt>
                                        </p:tgtEl>
                                        <p:attrNameLst>
                                          <p:attrName>style.visibility</p:attrName>
                                        </p:attrNameLst>
                                      </p:cBhvr>
                                      <p:to>
                                        <p:strVal val="visible"/>
                                      </p:to>
                                    </p:set>
                                    <p:animEffect transition="in" filter="wipe(left)">
                                      <p:cBhvr>
                                        <p:cTn id="32" dur="500"/>
                                        <p:tgtEl>
                                          <p:spTgt spid="2887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8771">
                                            <p:txEl>
                                              <p:pRg st="6" end="6"/>
                                            </p:txEl>
                                          </p:spTgt>
                                        </p:tgtEl>
                                        <p:attrNameLst>
                                          <p:attrName>style.visibility</p:attrName>
                                        </p:attrNameLst>
                                      </p:cBhvr>
                                      <p:to>
                                        <p:strVal val="visible"/>
                                      </p:to>
                                    </p:set>
                                    <p:animEffect transition="in" filter="wipe(left)">
                                      <p:cBhvr>
                                        <p:cTn id="37" dur="500"/>
                                        <p:tgtEl>
                                          <p:spTgt spid="2887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8771">
                                            <p:txEl>
                                              <p:pRg st="7" end="7"/>
                                            </p:txEl>
                                          </p:spTgt>
                                        </p:tgtEl>
                                        <p:attrNameLst>
                                          <p:attrName>style.visibility</p:attrName>
                                        </p:attrNameLst>
                                      </p:cBhvr>
                                      <p:to>
                                        <p:strVal val="visible"/>
                                      </p:to>
                                    </p:set>
                                    <p:animEffect transition="in" filter="wipe(left)">
                                      <p:cBhvr>
                                        <p:cTn id="42" dur="500"/>
                                        <p:tgtEl>
                                          <p:spTgt spid="288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Contact Gloria Miele, PhD, </a:t>
            </a:r>
            <a:r>
              <a:rPr lang="en-US" dirty="0" smtClean="0">
                <a:hlinkClick r:id="rId2"/>
              </a:rPr>
              <a:t>gmiele@mednet.ucla.edu</a:t>
            </a:r>
            <a:endParaRPr lang="en-US" dirty="0" smtClean="0"/>
          </a:p>
          <a:p>
            <a:pPr marL="0" indent="0">
              <a:buNone/>
            </a:pPr>
            <a:endParaRPr lang="en-US" dirty="0" smtClean="0"/>
          </a:p>
        </p:txBody>
      </p:sp>
    </p:spTree>
    <p:extLst>
      <p:ext uri="{BB962C8B-B14F-4D97-AF65-F5344CB8AC3E}">
        <p14:creationId xmlns:p14="http://schemas.microsoft.com/office/powerpoint/2010/main" val="307082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833451" y="152400"/>
            <a:ext cx="8596668" cy="1320800"/>
          </a:xfrm>
        </p:spPr>
        <p:txBody>
          <a:bodyPr/>
          <a:lstStyle/>
          <a:p>
            <a:r>
              <a:rPr lang="en-US" dirty="0" smtClean="0"/>
              <a:t>Drug and Alcohol Dependence Excerpt</a:t>
            </a:r>
            <a:endParaRPr lang="en-US" dirty="0"/>
          </a:p>
        </p:txBody>
      </p:sp>
      <p:pic>
        <p:nvPicPr>
          <p:cNvPr id="4" name="Picture 3" descr="Screenshot of journal article &quot;Co-occurring substance use and metnal disorders among adults with opioid use disorder&quot;"/>
          <p:cNvPicPr>
            <a:picLocks noChangeAspect="1"/>
          </p:cNvPicPr>
          <p:nvPr/>
        </p:nvPicPr>
        <p:blipFill>
          <a:blip r:embed="rId2"/>
          <a:stretch>
            <a:fillRect/>
          </a:stretch>
        </p:blipFill>
        <p:spPr>
          <a:xfrm>
            <a:off x="226963" y="1063256"/>
            <a:ext cx="11426764" cy="4227549"/>
          </a:xfrm>
          <a:prstGeom prst="rect">
            <a:avLst/>
          </a:prstGeom>
        </p:spPr>
      </p:pic>
    </p:spTree>
    <p:extLst>
      <p:ext uri="{BB962C8B-B14F-4D97-AF65-F5344CB8AC3E}">
        <p14:creationId xmlns:p14="http://schemas.microsoft.com/office/powerpoint/2010/main" val="3901614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Co-occurring mental illness </a:t>
            </a:r>
            <a:endParaRPr lang="en-US" dirty="0"/>
          </a:p>
        </p:txBody>
      </p:sp>
      <p:pic>
        <p:nvPicPr>
          <p:cNvPr id="4" name="Picture 3" descr="rates of co-occurring use disorder or other mental illness by category in  people with 1) opioid use disorder, 2) prescription opioid use disorder only and 3) heroin use disorder"/>
          <p:cNvPicPr>
            <a:picLocks noChangeAspect="1"/>
          </p:cNvPicPr>
          <p:nvPr/>
        </p:nvPicPr>
        <p:blipFill>
          <a:blip r:embed="rId2"/>
          <a:stretch>
            <a:fillRect/>
          </a:stretch>
        </p:blipFill>
        <p:spPr>
          <a:xfrm>
            <a:off x="723013" y="116958"/>
            <a:ext cx="10271051" cy="6574055"/>
          </a:xfrm>
          <a:prstGeom prst="rect">
            <a:avLst/>
          </a:prstGeom>
        </p:spPr>
      </p:pic>
    </p:spTree>
    <p:extLst>
      <p:ext uri="{BB962C8B-B14F-4D97-AF65-F5344CB8AC3E}">
        <p14:creationId xmlns:p14="http://schemas.microsoft.com/office/powerpoint/2010/main" val="380417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dirty="0"/>
              <a:t>Co-occurring substance use in patients on MOUD is very common</a:t>
            </a:r>
          </a:p>
          <a:p>
            <a:r>
              <a:rPr lang="en-US" dirty="0"/>
              <a:t>Nearly one third of people in SUD treatment in 2013 reported treatment for alcohol AND </a:t>
            </a:r>
            <a:r>
              <a:rPr lang="en-US" dirty="0" smtClean="0"/>
              <a:t>other drugs</a:t>
            </a:r>
            <a:endParaRPr lang="en-US" dirty="0"/>
          </a:p>
          <a:p>
            <a:r>
              <a:rPr lang="en-US" dirty="0"/>
              <a:t>OUD is typically the most severe of comorbid conditions and should be priority of treatment</a:t>
            </a:r>
          </a:p>
          <a:p>
            <a:endParaRPr lang="en-US" dirty="0"/>
          </a:p>
          <a:p>
            <a:endParaRPr lang="en-US" dirty="0"/>
          </a:p>
          <a:p>
            <a:endParaRPr lang="en-US" dirty="0"/>
          </a:p>
        </p:txBody>
      </p:sp>
    </p:spTree>
    <p:extLst>
      <p:ext uri="{BB962C8B-B14F-4D97-AF65-F5344CB8AC3E}">
        <p14:creationId xmlns:p14="http://schemas.microsoft.com/office/powerpoint/2010/main" val="2023219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567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6313" y="241738"/>
            <a:ext cx="8596668" cy="1320800"/>
          </a:xfrm>
        </p:spPr>
        <p:txBody>
          <a:bodyPr>
            <a:normAutofit fontScale="90000"/>
          </a:bodyPr>
          <a:lstStyle/>
          <a:p>
            <a:r>
              <a:rPr lang="en-US" dirty="0"/>
              <a:t>Methamphetamine use among patients with chronic opioid use is on the rise</a:t>
            </a:r>
          </a:p>
        </p:txBody>
      </p:sp>
      <p:pic>
        <p:nvPicPr>
          <p:cNvPr id="4" name="Content Placeholder 3" descr="graph showing prevalence of past month use of methamphetamine from 2011-2017 in patients with chronic opioid use&#10;&#10;rose from 18.8% to 34.2%"/>
          <p:cNvPicPr>
            <a:picLocks noGrp="1" noChangeAspect="1"/>
          </p:cNvPicPr>
          <p:nvPr>
            <p:ph idx="1"/>
          </p:nvPr>
        </p:nvPicPr>
        <p:blipFill>
          <a:blip r:embed="rId3"/>
          <a:stretch>
            <a:fillRect/>
          </a:stretch>
        </p:blipFill>
        <p:spPr>
          <a:xfrm>
            <a:off x="2097667" y="1562538"/>
            <a:ext cx="6530217" cy="4738742"/>
          </a:xfrm>
          <a:prstGeom prst="rect">
            <a:avLst/>
          </a:prstGeom>
        </p:spPr>
      </p:pic>
      <p:sp>
        <p:nvSpPr>
          <p:cNvPr id="2" name="Rectangle 1"/>
          <p:cNvSpPr/>
          <p:nvPr/>
        </p:nvSpPr>
        <p:spPr>
          <a:xfrm>
            <a:off x="490086" y="6334780"/>
            <a:ext cx="8929121"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rPr>
              <a:t>Ellis, MS, Kasper, ZA, Cicero, TJ (2018). Twin epidemics: The surging rise of methamphetamine use in chronic opioid users. Drug and Alcohol Dependence, v193, 1 Dec 2018, 14-20. </a:t>
            </a:r>
          </a:p>
        </p:txBody>
      </p:sp>
    </p:spTree>
    <p:extLst>
      <p:ext uri="{BB962C8B-B14F-4D97-AF65-F5344CB8AC3E}">
        <p14:creationId xmlns:p14="http://schemas.microsoft.com/office/powerpoint/2010/main" val="1500782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Gender vs Race vs </a:t>
            </a:r>
            <a:r>
              <a:rPr lang="en-US" dirty="0" err="1" smtClean="0"/>
              <a:t>Urbanicity</a:t>
            </a:r>
            <a:r>
              <a:rPr lang="en-US" dirty="0" smtClean="0"/>
              <a:t> vs </a:t>
            </a:r>
            <a:r>
              <a:rPr lang="en-US" dirty="0" err="1" smtClean="0"/>
              <a:t>Regionality</a:t>
            </a:r>
            <a:endParaRPr lang="en-US" dirty="0"/>
          </a:p>
        </p:txBody>
      </p:sp>
      <p:pic>
        <p:nvPicPr>
          <p:cNvPr id="4" name="Content Placeholder 3" descr="4 graphs howing prevalence of past month meth use by A) gender, B) race, C) urbanicity and D) regionality"/>
          <p:cNvPicPr>
            <a:picLocks noGrp="1" noChangeAspect="1"/>
          </p:cNvPicPr>
          <p:nvPr>
            <p:ph idx="4294967295"/>
          </p:nvPr>
        </p:nvPicPr>
        <p:blipFill>
          <a:blip r:embed="rId3"/>
          <a:stretch>
            <a:fillRect/>
          </a:stretch>
        </p:blipFill>
        <p:spPr>
          <a:xfrm>
            <a:off x="750013" y="165671"/>
            <a:ext cx="9096375" cy="6581775"/>
          </a:xfrm>
          <a:prstGeom prst="rect">
            <a:avLst/>
          </a:prstGeom>
        </p:spPr>
      </p:pic>
    </p:spTree>
    <p:extLst>
      <p:ext uri="{BB962C8B-B14F-4D97-AF65-F5344CB8AC3E}">
        <p14:creationId xmlns:p14="http://schemas.microsoft.com/office/powerpoint/2010/main" val="1643209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18745</TotalTime>
  <Words>2164</Words>
  <Application>Microsoft Office PowerPoint</Application>
  <PresentationFormat>Widescreen</PresentationFormat>
  <Paragraphs>223</Paragraphs>
  <Slides>36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ＭＳ Ｐゴシック</vt:lpstr>
      <vt:lpstr>Arial</vt:lpstr>
      <vt:lpstr>Calibri</vt:lpstr>
      <vt:lpstr>Microsoft Sans Serif</vt:lpstr>
      <vt:lpstr>Myriad Pro</vt:lpstr>
      <vt:lpstr>Times</vt:lpstr>
      <vt:lpstr>Trebuchet MS</vt:lpstr>
      <vt:lpstr>Wingdings 3</vt:lpstr>
      <vt:lpstr>Facet</vt:lpstr>
      <vt:lpstr>Co-occurring Substance Use and MOUD</vt:lpstr>
      <vt:lpstr>Agenda</vt:lpstr>
      <vt:lpstr>Comorbid Substance Use and MOUD</vt:lpstr>
      <vt:lpstr>Drug and Alcohol Dependence Excerpt</vt:lpstr>
      <vt:lpstr>Co-occurring mental illness </vt:lpstr>
      <vt:lpstr>Background</vt:lpstr>
      <vt:lpstr>Stimulants</vt:lpstr>
      <vt:lpstr>Methamphetamine use among patients with chronic opioid use is on the rise</vt:lpstr>
      <vt:lpstr>Gender vs Race vs Urbanicity vs Regionality</vt:lpstr>
      <vt:lpstr>Clinical Challenges Individuals Using Stimulants</vt:lpstr>
      <vt:lpstr>What Does Not Work</vt:lpstr>
      <vt:lpstr>What Does Work</vt:lpstr>
      <vt:lpstr>Methamphetamine and Opioid Co-Ingestion – What are the Issues?</vt:lpstr>
      <vt:lpstr>What are Some Treatment Implications for Methamphetamine and Opioid Co-Ingestion?</vt:lpstr>
      <vt:lpstr>Cannabis</vt:lpstr>
      <vt:lpstr>Marijuana is the #1 Illicit Drug Used in the U.S. among People 12 and Older</vt:lpstr>
      <vt:lpstr>Marijuana is Now More Common than  Cigarettes among High School Seniors</vt:lpstr>
      <vt:lpstr>Why Do People Use Marijuana?</vt:lpstr>
      <vt:lpstr>Acute Effects of Cannabis in Intoxication Phase</vt:lpstr>
      <vt:lpstr>Cannabis Withdrawal </vt:lpstr>
      <vt:lpstr>Is Marijuana Use Associated with an Increased Risk of Opioid Misuse?</vt:lpstr>
      <vt:lpstr>Benzodiazepines and Other Sedatives</vt:lpstr>
      <vt:lpstr>Benzodiazepines/Sedatives</vt:lpstr>
      <vt:lpstr>FDA Guidance on MOUD and Sedatives</vt:lpstr>
      <vt:lpstr>Alcohol</vt:lpstr>
      <vt:lpstr>Medications for Alcohol and Opioid Use Disorder</vt:lpstr>
      <vt:lpstr>Fentanyl</vt:lpstr>
      <vt:lpstr>Best Practices to Treat MOUD and Other Opioid Use</vt:lpstr>
      <vt:lpstr>Summary</vt:lpstr>
      <vt:lpstr>More on Contingency Management (aka Motivational Incentives)</vt:lpstr>
      <vt:lpstr>How Incentives  Could Work For You </vt:lpstr>
      <vt:lpstr>Basic Behavioral Principles </vt:lpstr>
      <vt:lpstr>Contingency Management Models </vt:lpstr>
      <vt:lpstr>Fishbowl Ticket Ratios </vt:lpstr>
      <vt:lpstr>CM Implementation Tips</vt:lpstr>
      <vt:lpstr>Questions?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Scenarios for Opioid Deaths</dc:title>
  <dc:creator>Kevin Castro Moino</dc:creator>
  <cp:lastModifiedBy>Kenneth J. Booker</cp:lastModifiedBy>
  <cp:revision>275</cp:revision>
  <dcterms:created xsi:type="dcterms:W3CDTF">2017-07-11T16:02:15Z</dcterms:created>
  <dcterms:modified xsi:type="dcterms:W3CDTF">2019-05-01T18:08:53Z</dcterms:modified>
</cp:coreProperties>
</file>